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59" r:id="rId3"/>
    <p:sldId id="280" r:id="rId4"/>
    <p:sldId id="256" r:id="rId5"/>
    <p:sldId id="257" r:id="rId6"/>
    <p:sldId id="268" r:id="rId7"/>
    <p:sldId id="269" r:id="rId8"/>
    <p:sldId id="278" r:id="rId9"/>
    <p:sldId id="275" r:id="rId10"/>
    <p:sldId id="276" r:id="rId11"/>
    <p:sldId id="281" r:id="rId12"/>
    <p:sldId id="285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71" autoAdjust="0"/>
  </p:normalViewPr>
  <p:slideViewPr>
    <p:cSldViewPr snapToGrid="0" showGuides="1">
      <p:cViewPr>
        <p:scale>
          <a:sx n="100" d="100"/>
          <a:sy n="100" d="100"/>
        </p:scale>
        <p:origin x="-504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6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io\Downloads\Total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io\Downloads\Total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mi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aWaterLBA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eaWaterLBA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1% </a:t>
            </a:r>
            <a:r>
              <a:rPr lang="en-US" dirty="0" smtClean="0"/>
              <a:t>Z:A </a:t>
            </a:r>
            <a:r>
              <a:rPr lang="en-US" dirty="0"/>
              <a:t>(2:1)</a:t>
            </a:r>
          </a:p>
        </c:rich>
      </c:tx>
      <c:layout>
        <c:manualLayout>
          <c:xMode val="edge"/>
          <c:yMode val="edge"/>
          <c:x val="0.40942473961937997"/>
          <c:y val="1.023809619779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5500467912247"/>
          <c:y val="0.14955268953356499"/>
          <c:w val="0.67828765207148101"/>
          <c:h val="0.71954891852897096"/>
        </c:manualLayout>
      </c:layout>
      <c:scatterChart>
        <c:scatterStyle val="lineMarker"/>
        <c:varyColors val="0"/>
        <c:ser>
          <c:idx val="4"/>
          <c:order val="2"/>
          <c:tx>
            <c:v>NaCl (SWIS)</c:v>
          </c:tx>
          <c:spPr>
            <a:ln w="28575">
              <a:noFill/>
            </a:ln>
          </c:spPr>
          <c:marker>
            <c:symbol val="square"/>
            <c:size val="5"/>
            <c:spPr>
              <a:noFill/>
              <a:ln w="25400">
                <a:solidFill>
                  <a:srgbClr val="00B050"/>
                </a:solidFill>
              </a:ln>
            </c:spPr>
          </c:marker>
          <c:xVal>
            <c:numRef>
              <c:f>'[TotalST.xlsx]1% LB+AOS  NaCl'!$AC$4:$AC$12</c:f>
              <c:numCache>
                <c:formatCode>General</c:formatCode>
                <c:ptCount val="9"/>
                <c:pt idx="0">
                  <c:v>6.5820312500000006E-2</c:v>
                </c:pt>
                <c:pt idx="1">
                  <c:v>0.13164062500000001</c:v>
                </c:pt>
                <c:pt idx="2">
                  <c:v>0.52656249999999905</c:v>
                </c:pt>
                <c:pt idx="3">
                  <c:v>0.70208333333333395</c:v>
                </c:pt>
                <c:pt idx="4">
                  <c:v>1.053124999999999</c:v>
                </c:pt>
                <c:pt idx="5">
                  <c:v>2.106249999999998</c:v>
                </c:pt>
                <c:pt idx="6">
                  <c:v>4.2124999999999986</c:v>
                </c:pt>
                <c:pt idx="7">
                  <c:v>8.4250000000000007</c:v>
                </c:pt>
                <c:pt idx="8">
                  <c:v>16.850000000000001</c:v>
                </c:pt>
              </c:numCache>
            </c:numRef>
          </c:xVal>
          <c:yVal>
            <c:numRef>
              <c:f>'[TotalST.xlsx]1% LB+AOS  NaCl'!$AD$4:$AD$12</c:f>
              <c:numCache>
                <c:formatCode>General</c:formatCode>
                <c:ptCount val="9"/>
                <c:pt idx="0">
                  <c:v>54.023000000000003</c:v>
                </c:pt>
                <c:pt idx="1">
                  <c:v>46.409000000000013</c:v>
                </c:pt>
                <c:pt idx="2">
                  <c:v>30.756</c:v>
                </c:pt>
                <c:pt idx="3">
                  <c:v>30.274999999999999</c:v>
                </c:pt>
                <c:pt idx="4">
                  <c:v>28.43</c:v>
                </c:pt>
                <c:pt idx="5">
                  <c:v>28.096</c:v>
                </c:pt>
                <c:pt idx="6">
                  <c:v>28.021999999999991</c:v>
                </c:pt>
                <c:pt idx="7">
                  <c:v>28.132000000000001</c:v>
                </c:pt>
                <c:pt idx="8">
                  <c:v>28.302</c:v>
                </c:pt>
              </c:numCache>
            </c:numRef>
          </c:yVal>
          <c:smooth val="0"/>
        </c:ser>
        <c:ser>
          <c:idx val="3"/>
          <c:order val="1"/>
          <c:tx>
            <c:v>DIW</c:v>
          </c:tx>
          <c:spPr>
            <a:ln w="28575">
              <a:noFill/>
            </a:ln>
          </c:spPr>
          <c:marker>
            <c:symbol val="diamond"/>
            <c:size val="7"/>
            <c:spPr>
              <a:noFill/>
              <a:ln w="25400">
                <a:solidFill>
                  <a:srgbClr val="FF0000"/>
                </a:solidFill>
              </a:ln>
            </c:spPr>
          </c:marker>
          <c:xVal>
            <c:numRef>
              <c:f>'[TotalST.xlsx]1%LB+AOS DIW'!$AB$4:$AB$12</c:f>
              <c:numCache>
                <c:formatCode>General</c:formatCode>
                <c:ptCount val="9"/>
                <c:pt idx="0">
                  <c:v>33.700000000000003</c:v>
                </c:pt>
                <c:pt idx="1">
                  <c:v>8.4250000000000007</c:v>
                </c:pt>
                <c:pt idx="2">
                  <c:v>2.0106000000000002</c:v>
                </c:pt>
                <c:pt idx="3">
                  <c:v>1.052999999999999</c:v>
                </c:pt>
                <c:pt idx="4">
                  <c:v>0.52649999999999997</c:v>
                </c:pt>
                <c:pt idx="5">
                  <c:v>0.35099999999999998</c:v>
                </c:pt>
                <c:pt idx="6">
                  <c:v>0.26329999999999998</c:v>
                </c:pt>
                <c:pt idx="7">
                  <c:v>0.17549999999999999</c:v>
                </c:pt>
                <c:pt idx="8">
                  <c:v>1E-4</c:v>
                </c:pt>
              </c:numCache>
            </c:numRef>
          </c:xVal>
          <c:yVal>
            <c:numRef>
              <c:f>'[TotalST.xlsx]1%LB+AOS DIW'!$AC$4:$AC$12</c:f>
              <c:numCache>
                <c:formatCode>General</c:formatCode>
                <c:ptCount val="9"/>
                <c:pt idx="0">
                  <c:v>26.667000000000009</c:v>
                </c:pt>
                <c:pt idx="1">
                  <c:v>27.006</c:v>
                </c:pt>
                <c:pt idx="2">
                  <c:v>27.706</c:v>
                </c:pt>
                <c:pt idx="3">
                  <c:v>29.209</c:v>
                </c:pt>
                <c:pt idx="4">
                  <c:v>32.555</c:v>
                </c:pt>
                <c:pt idx="5">
                  <c:v>37.258000000000003</c:v>
                </c:pt>
                <c:pt idx="6">
                  <c:v>39.15</c:v>
                </c:pt>
                <c:pt idx="7">
                  <c:v>44.401000000000003</c:v>
                </c:pt>
                <c:pt idx="8">
                  <c:v>70</c:v>
                </c:pt>
              </c:numCache>
            </c:numRef>
          </c:yVal>
          <c:smooth val="0"/>
        </c:ser>
        <c:ser>
          <c:idx val="0"/>
          <c:order val="0"/>
          <c:tx>
            <c:v>Seawater</c:v>
          </c:tx>
          <c:spPr>
            <a:ln w="28575">
              <a:noFill/>
            </a:ln>
          </c:spPr>
          <c:marker>
            <c:symbol val="circle"/>
            <c:size val="7"/>
            <c:spPr>
              <a:noFill/>
              <a:ln w="25400">
                <a:solidFill>
                  <a:schemeClr val="tx2">
                    <a:lumMod val="50000"/>
                  </a:schemeClr>
                </a:solidFill>
              </a:ln>
            </c:spPr>
          </c:marker>
          <c:xVal>
            <c:numRef>
              <c:f>'C:\Jlls\PEMEX2\CMC\LBAOSSeaWater\[LBAOSseaW2.xlsx]3_37B'!$AC$37:$AC$42</c:f>
              <c:numCache>
                <c:formatCode>General</c:formatCode>
                <c:ptCount val="6"/>
                <c:pt idx="0">
                  <c:v>3.37</c:v>
                </c:pt>
                <c:pt idx="1">
                  <c:v>1.6850000000000001</c:v>
                </c:pt>
                <c:pt idx="2">
                  <c:v>0.84250000000000003</c:v>
                </c:pt>
                <c:pt idx="3">
                  <c:v>0.42125000000000001</c:v>
                </c:pt>
                <c:pt idx="4">
                  <c:v>0.21062500000000001</c:v>
                </c:pt>
                <c:pt idx="5">
                  <c:v>2.10625E-3</c:v>
                </c:pt>
              </c:numCache>
            </c:numRef>
          </c:xVal>
          <c:yVal>
            <c:numRef>
              <c:f>'C:\Jlls\PEMEX2\CMC\LBAOSSeaWater\[LBAOSseaW2.xlsx]3_37B'!$AD$37:$AD$42</c:f>
              <c:numCache>
                <c:formatCode>General</c:formatCode>
                <c:ptCount val="6"/>
                <c:pt idx="0">
                  <c:v>25.695</c:v>
                </c:pt>
                <c:pt idx="1">
                  <c:v>25.66</c:v>
                </c:pt>
                <c:pt idx="2">
                  <c:v>26.54</c:v>
                </c:pt>
                <c:pt idx="3">
                  <c:v>28.077999999999999</c:v>
                </c:pt>
                <c:pt idx="4">
                  <c:v>35.293000000000013</c:v>
                </c:pt>
                <c:pt idx="5">
                  <c:v>72</c:v>
                </c:pt>
              </c:numCache>
            </c:numRef>
          </c:yVal>
          <c:smooth val="0"/>
        </c:ser>
        <c:ser>
          <c:idx val="5"/>
          <c:order val="3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'[TotalST.xlsx]1% LB+AOS  NaCl'!$AO$24:$AO$26</c:f>
              <c:numCache>
                <c:formatCode>General</c:formatCode>
                <c:ptCount val="3"/>
                <c:pt idx="0">
                  <c:v>0.17549999999999999</c:v>
                </c:pt>
                <c:pt idx="1">
                  <c:v>0.52649999999999997</c:v>
                </c:pt>
                <c:pt idx="2">
                  <c:v>0.9</c:v>
                </c:pt>
              </c:numCache>
            </c:numRef>
          </c:xVal>
          <c:yVal>
            <c:numRef>
              <c:f>'[TotalST.xlsx]1% LB+AOS  NaCl'!$AP$24:$AP$26</c:f>
              <c:numCache>
                <c:formatCode>General</c:formatCode>
                <c:ptCount val="3"/>
                <c:pt idx="0">
                  <c:v>44.4</c:v>
                </c:pt>
                <c:pt idx="1">
                  <c:v>32.549999999999997</c:v>
                </c:pt>
                <c:pt idx="2">
                  <c:v>26.766977425272419</c:v>
                </c:pt>
              </c:numCache>
            </c:numRef>
          </c:yVal>
          <c:smooth val="0"/>
        </c:ser>
        <c:ser>
          <c:idx val="6"/>
          <c:order val="4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'[TotalST.xlsx]1% LB+AOS  NaCl'!$AO$28:$AO$29</c:f>
              <c:numCache>
                <c:formatCode>General</c:formatCode>
                <c:ptCount val="2"/>
                <c:pt idx="0">
                  <c:v>30</c:v>
                </c:pt>
                <c:pt idx="1">
                  <c:v>0.9</c:v>
                </c:pt>
              </c:numCache>
            </c:numRef>
          </c:xVal>
          <c:yVal>
            <c:numRef>
              <c:f>'[TotalST.xlsx]1% LB+AOS  NaCl'!$AP$28:$AP$29</c:f>
              <c:numCache>
                <c:formatCode>General</c:formatCode>
                <c:ptCount val="2"/>
                <c:pt idx="0">
                  <c:v>26.7</c:v>
                </c:pt>
                <c:pt idx="1">
                  <c:v>27</c:v>
                </c:pt>
              </c:numCache>
            </c:numRef>
          </c:yVal>
          <c:smooth val="0"/>
        </c:ser>
        <c:ser>
          <c:idx val="7"/>
          <c:order val="5"/>
          <c:spPr>
            <a:ln w="28575"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'[TotalST.xlsx]1% LB+AOS  NaCl'!$AV$29:$AV$31</c:f>
              <c:numCache>
                <c:formatCode>General</c:formatCode>
                <c:ptCount val="3"/>
                <c:pt idx="0">
                  <c:v>6.5000000000000002E-2</c:v>
                </c:pt>
                <c:pt idx="1">
                  <c:v>0.52656249999999905</c:v>
                </c:pt>
                <c:pt idx="2">
                  <c:v>0.7</c:v>
                </c:pt>
              </c:numCache>
            </c:numRef>
          </c:xVal>
          <c:yVal>
            <c:numRef>
              <c:f>'[TotalST.xlsx]1% LB+AOS  NaCl'!$AW$29:$AW$31</c:f>
              <c:numCache>
                <c:formatCode>General</c:formatCode>
                <c:ptCount val="3"/>
                <c:pt idx="0">
                  <c:v>54</c:v>
                </c:pt>
                <c:pt idx="1">
                  <c:v>30.756</c:v>
                </c:pt>
                <c:pt idx="2">
                  <c:v>27.59258662111343</c:v>
                </c:pt>
              </c:numCache>
            </c:numRef>
          </c:yVal>
          <c:smooth val="0"/>
        </c:ser>
        <c:ser>
          <c:idx val="8"/>
          <c:order val="6"/>
          <c:spPr>
            <a:ln w="28575">
              <a:solidFill>
                <a:srgbClr val="00B050"/>
              </a:solidFill>
              <a:prstDash val="sysDash"/>
            </a:ln>
          </c:spPr>
          <c:marker>
            <c:symbol val="none"/>
          </c:marker>
          <c:xVal>
            <c:numRef>
              <c:f>'[TotalST.xlsx]1% LB+AOS  NaCl'!$AV$33:$AV$34</c:f>
              <c:numCache>
                <c:formatCode>General</c:formatCode>
                <c:ptCount val="2"/>
                <c:pt idx="0">
                  <c:v>0.7</c:v>
                </c:pt>
                <c:pt idx="1">
                  <c:v>30</c:v>
                </c:pt>
              </c:numCache>
            </c:numRef>
          </c:xVal>
          <c:yVal>
            <c:numRef>
              <c:f>'[TotalST.xlsx]1% LB+AOS  NaCl'!$AW$33:$AW$34</c:f>
              <c:numCache>
                <c:formatCode>General</c:formatCode>
                <c:ptCount val="2"/>
                <c:pt idx="0">
                  <c:v>28</c:v>
                </c:pt>
                <c:pt idx="1">
                  <c:v>28</c:v>
                </c:pt>
              </c:numCache>
            </c:numRef>
          </c:yVal>
          <c:smooth val="0"/>
        </c:ser>
        <c:ser>
          <c:idx val="1"/>
          <c:order val="7"/>
          <c:spPr>
            <a:ln w="28575">
              <a:solidFill>
                <a:schemeClr val="tx2">
                  <a:lumMod val="50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'[TotalST.xlsx]1% LB+AOS  NaCl'!$AZ$29:$AZ$30</c:f>
              <c:numCache>
                <c:formatCode>General</c:formatCode>
                <c:ptCount val="2"/>
                <c:pt idx="0">
                  <c:v>0.5</c:v>
                </c:pt>
                <c:pt idx="1">
                  <c:v>10</c:v>
                </c:pt>
              </c:numCache>
            </c:numRef>
          </c:xVal>
          <c:yVal>
            <c:numRef>
              <c:f>'[TotalST.xlsx]1% LB+AOS  NaCl'!$AY$29:$AY$30</c:f>
              <c:numCache>
                <c:formatCode>General</c:formatCode>
                <c:ptCount val="2"/>
                <c:pt idx="0">
                  <c:v>25.66</c:v>
                </c:pt>
                <c:pt idx="1">
                  <c:v>25.66</c:v>
                </c:pt>
              </c:numCache>
            </c:numRef>
          </c:yVal>
          <c:smooth val="0"/>
        </c:ser>
        <c:ser>
          <c:idx val="2"/>
          <c:order val="8"/>
          <c:spPr>
            <a:ln w="28575">
              <a:solidFill>
                <a:srgbClr val="1F497D">
                  <a:lumMod val="50000"/>
                </a:srgbClr>
              </a:solidFill>
              <a:prstDash val="sysDash"/>
            </a:ln>
          </c:spPr>
          <c:marker>
            <c:symbol val="none"/>
          </c:marker>
          <c:xVal>
            <c:numRef>
              <c:f>'[TotalST.xlsx]1% LB+AOS  NaCl'!$AY$32:$AY$33</c:f>
              <c:numCache>
                <c:formatCode>General</c:formatCode>
                <c:ptCount val="2"/>
                <c:pt idx="0">
                  <c:v>0.1</c:v>
                </c:pt>
                <c:pt idx="1">
                  <c:v>0.5</c:v>
                </c:pt>
              </c:numCache>
            </c:numRef>
          </c:xVal>
          <c:yVal>
            <c:numRef>
              <c:f>'[TotalST.xlsx]1% LB+AOS  NaCl'!$AZ$32:$AZ$33</c:f>
              <c:numCache>
                <c:formatCode>General</c:formatCode>
                <c:ptCount val="2"/>
                <c:pt idx="0">
                  <c:v>43</c:v>
                </c:pt>
                <c:pt idx="1">
                  <c:v>25.66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629376"/>
        <c:axId val="106669760"/>
      </c:scatterChart>
      <c:valAx>
        <c:axId val="106629376"/>
        <c:scaling>
          <c:logBase val="10"/>
          <c:orientation val="minMax"/>
          <c:min val="1E-3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mM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669760"/>
        <c:crosses val="autoZero"/>
        <c:crossBetween val="midCat"/>
      </c:valAx>
      <c:valAx>
        <c:axId val="106669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ST  dyne/cm</a:t>
                </a:r>
              </a:p>
            </c:rich>
          </c:tx>
          <c:layout/>
          <c:overlay val="0"/>
        </c:title>
        <c:numFmt formatCode="General" sourceLinked="1"/>
        <c:majorTickMark val="cross"/>
        <c:minorTickMark val="cross"/>
        <c:tickLblPos val="nextTo"/>
        <c:crossAx val="106629376"/>
        <c:crossesAt val="1E-3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rgbClr val="00B05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rgbClr val="FF000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81488314713855803"/>
          <c:y val="0.156742480493091"/>
          <c:w val="0.17511682753655899"/>
          <c:h val="0.43354310364484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Z:A:C 4:2:1</a:t>
            </a:r>
            <a:endParaRPr lang="en-US" dirty="0"/>
          </a:p>
        </c:rich>
      </c:tx>
      <c:layout>
        <c:manualLayout>
          <c:xMode val="edge"/>
          <c:yMode val="edge"/>
          <c:x val="0.34502659368505301"/>
          <c:y val="3.210946546589069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482063559988"/>
          <c:y val="0.145782366931128"/>
          <c:w val="0.63556829560114503"/>
          <c:h val="0.74279424827611895"/>
        </c:manualLayout>
      </c:layout>
      <c:scatterChart>
        <c:scatterStyle val="lineMarker"/>
        <c:varyColors val="0"/>
        <c:ser>
          <c:idx val="2"/>
          <c:order val="2"/>
          <c:tx>
            <c:v>Seawater</c:v>
          </c:tx>
          <c:spPr>
            <a:ln w="28575">
              <a:noFill/>
            </a:ln>
          </c:spPr>
          <c:marker>
            <c:spPr>
              <a:noFill/>
              <a:ln w="25400">
                <a:solidFill>
                  <a:srgbClr val="00B050"/>
                </a:solidFill>
              </a:ln>
            </c:spPr>
          </c:marker>
          <c:xVal>
            <c:numRef>
              <c:f>'[TotalST.xlsx]1%SeawaterZAC'!$R$3:$R$8</c:f>
              <c:numCache>
                <c:formatCode>General</c:formatCode>
                <c:ptCount val="6"/>
                <c:pt idx="0">
                  <c:v>1E-3</c:v>
                </c:pt>
                <c:pt idx="1">
                  <c:v>0.25900000000000001</c:v>
                </c:pt>
                <c:pt idx="2">
                  <c:v>0.69</c:v>
                </c:pt>
                <c:pt idx="3">
                  <c:v>1.034999999999999</c:v>
                </c:pt>
                <c:pt idx="4">
                  <c:v>2.0699999999999998</c:v>
                </c:pt>
                <c:pt idx="5">
                  <c:v>8.2750000000000004</c:v>
                </c:pt>
              </c:numCache>
            </c:numRef>
          </c:xVal>
          <c:yVal>
            <c:numRef>
              <c:f>'[TotalST.xlsx]1%SeawaterZAC'!$S$3:$S$8</c:f>
              <c:numCache>
                <c:formatCode>General</c:formatCode>
                <c:ptCount val="6"/>
                <c:pt idx="0">
                  <c:v>70</c:v>
                </c:pt>
                <c:pt idx="1">
                  <c:v>39.869999999999997</c:v>
                </c:pt>
                <c:pt idx="2">
                  <c:v>31.399000000000001</c:v>
                </c:pt>
                <c:pt idx="3">
                  <c:v>29.919999999999991</c:v>
                </c:pt>
                <c:pt idx="4">
                  <c:v>28.173999999999999</c:v>
                </c:pt>
                <c:pt idx="5">
                  <c:v>27.542999999999989</c:v>
                </c:pt>
              </c:numCache>
            </c:numRef>
          </c:yVal>
          <c:smooth val="0"/>
        </c:ser>
        <c:ser>
          <c:idx val="0"/>
          <c:order val="0"/>
          <c:tx>
            <c:v>NaCl(SWIS)</c:v>
          </c:tx>
          <c:spPr>
            <a:ln w="28575">
              <a:noFill/>
            </a:ln>
          </c:spPr>
          <c:marker>
            <c:symbol val="diamond"/>
            <c:size val="7"/>
            <c:spPr>
              <a:noFill/>
              <a:ln w="25400">
                <a:solidFill>
                  <a:srgbClr val="1F497D">
                    <a:lumMod val="50000"/>
                  </a:srgbClr>
                </a:solidFill>
              </a:ln>
            </c:spPr>
          </c:marker>
          <c:xVal>
            <c:numRef>
              <c:f>'[TotalST.xlsx]1%NaClZAC'!$X$2:$X$8</c:f>
              <c:numCache>
                <c:formatCode>General</c:formatCode>
                <c:ptCount val="7"/>
                <c:pt idx="0">
                  <c:v>2.0699999999999998</c:v>
                </c:pt>
                <c:pt idx="1">
                  <c:v>1.034999999999999</c:v>
                </c:pt>
                <c:pt idx="2">
                  <c:v>0.7</c:v>
                </c:pt>
                <c:pt idx="3">
                  <c:v>0.51800000000000002</c:v>
                </c:pt>
                <c:pt idx="4">
                  <c:v>0.25900000000000001</c:v>
                </c:pt>
                <c:pt idx="5">
                  <c:v>0.1</c:v>
                </c:pt>
                <c:pt idx="6">
                  <c:v>1E-3</c:v>
                </c:pt>
              </c:numCache>
            </c:numRef>
          </c:xVal>
          <c:yVal>
            <c:numRef>
              <c:f>'[TotalST.xlsx]1%NaClZAC'!$Y$2:$Y$8</c:f>
              <c:numCache>
                <c:formatCode>General</c:formatCode>
                <c:ptCount val="7"/>
                <c:pt idx="0">
                  <c:v>28.108000000000001</c:v>
                </c:pt>
                <c:pt idx="1">
                  <c:v>29.02</c:v>
                </c:pt>
                <c:pt idx="2">
                  <c:v>29.564</c:v>
                </c:pt>
                <c:pt idx="3">
                  <c:v>31.297999999999991</c:v>
                </c:pt>
                <c:pt idx="4">
                  <c:v>38.002000000000002</c:v>
                </c:pt>
                <c:pt idx="5">
                  <c:v>48.402000000000001</c:v>
                </c:pt>
                <c:pt idx="6">
                  <c:v>70</c:v>
                </c:pt>
              </c:numCache>
            </c:numRef>
          </c:yVal>
          <c:smooth val="0"/>
        </c:ser>
        <c:ser>
          <c:idx val="1"/>
          <c:order val="1"/>
          <c:tx>
            <c:v>DIW</c:v>
          </c:tx>
          <c:spPr>
            <a:ln w="28575">
              <a:noFill/>
            </a:ln>
          </c:spPr>
          <c:marker>
            <c:spPr>
              <a:noFill/>
              <a:ln w="25400">
                <a:solidFill>
                  <a:srgbClr val="FF0000"/>
                </a:solidFill>
              </a:ln>
            </c:spPr>
          </c:marker>
          <c:xVal>
            <c:numRef>
              <c:f>'[TotalST.xlsx]1%NaClZAC'!$AA$25:$AA$32</c:f>
              <c:numCache>
                <c:formatCode>General</c:formatCode>
                <c:ptCount val="8"/>
                <c:pt idx="0">
                  <c:v>6</c:v>
                </c:pt>
                <c:pt idx="1">
                  <c:v>3.11</c:v>
                </c:pt>
                <c:pt idx="2">
                  <c:v>1.554999999999999</c:v>
                </c:pt>
                <c:pt idx="3">
                  <c:v>0.77749999999999997</c:v>
                </c:pt>
                <c:pt idx="4">
                  <c:v>0.38874999999999998</c:v>
                </c:pt>
                <c:pt idx="5">
                  <c:v>0.19437499999999999</c:v>
                </c:pt>
                <c:pt idx="6">
                  <c:v>9.7187499999999996E-2</c:v>
                </c:pt>
                <c:pt idx="7">
                  <c:v>1E-3</c:v>
                </c:pt>
              </c:numCache>
            </c:numRef>
          </c:xVal>
          <c:yVal>
            <c:numRef>
              <c:f>'[TotalST.xlsx]1%NaClZAC'!$AC$25:$AC$32</c:f>
              <c:numCache>
                <c:formatCode>General</c:formatCode>
                <c:ptCount val="8"/>
                <c:pt idx="0">
                  <c:v>28.538399999999989</c:v>
                </c:pt>
                <c:pt idx="1">
                  <c:v>28.538399999999989</c:v>
                </c:pt>
                <c:pt idx="2">
                  <c:v>28.538399999999989</c:v>
                </c:pt>
                <c:pt idx="3">
                  <c:v>29.835599999999989</c:v>
                </c:pt>
                <c:pt idx="4">
                  <c:v>35.0244</c:v>
                </c:pt>
                <c:pt idx="5">
                  <c:v>46.699200000000012</c:v>
                </c:pt>
                <c:pt idx="6">
                  <c:v>57.076800000000013</c:v>
                </c:pt>
                <c:pt idx="7">
                  <c:v>72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'[TotalST.xlsx]1%SeawaterZAC'!$U$87:$U$89</c:f>
              <c:numCache>
                <c:formatCode>General</c:formatCode>
                <c:ptCount val="3"/>
                <c:pt idx="0">
                  <c:v>0.6</c:v>
                </c:pt>
                <c:pt idx="1">
                  <c:v>0.38874999999999998</c:v>
                </c:pt>
                <c:pt idx="2">
                  <c:v>9.7187499999999996E-2</c:v>
                </c:pt>
              </c:numCache>
            </c:numRef>
          </c:xVal>
          <c:yVal>
            <c:numRef>
              <c:f>'[TotalST.xlsx]1%SeawaterZAC'!$V$87:$V$89</c:f>
              <c:numCache>
                <c:formatCode>General</c:formatCode>
                <c:ptCount val="3"/>
                <c:pt idx="0">
                  <c:v>28.120677580315402</c:v>
                </c:pt>
                <c:pt idx="1">
                  <c:v>35.0244</c:v>
                </c:pt>
                <c:pt idx="2">
                  <c:v>57.076800000000013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'[TotalST.xlsx]1%SeawaterZAC'!$U$91:$U$92</c:f>
              <c:numCache>
                <c:formatCode>General</c:formatCode>
                <c:ptCount val="2"/>
                <c:pt idx="0">
                  <c:v>10</c:v>
                </c:pt>
                <c:pt idx="1">
                  <c:v>0.6</c:v>
                </c:pt>
              </c:numCache>
            </c:numRef>
          </c:xVal>
          <c:yVal>
            <c:numRef>
              <c:f>'[TotalST.xlsx]1%SeawaterZAC'!$V$91:$V$92</c:f>
              <c:numCache>
                <c:formatCode>General</c:formatCode>
                <c:ptCount val="2"/>
                <c:pt idx="0">
                  <c:v>28.5</c:v>
                </c:pt>
                <c:pt idx="1">
                  <c:v>28.5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672064"/>
        <c:axId val="106673792"/>
      </c:scatterChart>
      <c:valAx>
        <c:axId val="106672064"/>
        <c:scaling>
          <c:logBase val="10"/>
          <c:orientation val="minMax"/>
          <c:min val="0.01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673792"/>
        <c:crosses val="autoZero"/>
        <c:crossBetween val="midCat"/>
      </c:valAx>
      <c:valAx>
        <c:axId val="106673792"/>
        <c:scaling>
          <c:orientation val="minMax"/>
          <c:max val="70"/>
          <c:min val="0"/>
        </c:scaling>
        <c:delete val="0"/>
        <c:axPos val="l"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ST (dyne/cm)</a:t>
                </a:r>
              </a:p>
            </c:rich>
          </c:tx>
          <c:layout>
            <c:manualLayout>
              <c:xMode val="edge"/>
              <c:yMode val="edge"/>
              <c:x val="5.7009747167970004E-3"/>
              <c:y val="0.2946427880945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6672064"/>
        <c:crossesAt val="0.01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76610327747781604"/>
          <c:y val="0.29745231196579103"/>
          <c:w val="0.23160960290289401"/>
          <c:h val="0.323171800766912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054066999394"/>
          <c:y val="3.8298453715073899E-2"/>
          <c:w val="0.77919038302296295"/>
          <c:h val="0.78873650304223897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Sheet1!$A$2:$A$47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Sheet1!$H$2:$H$47</c:f>
              <c:numCache>
                <c:formatCode>General</c:formatCode>
                <c:ptCount val="46"/>
                <c:pt idx="0">
                  <c:v>104.76152</c:v>
                </c:pt>
                <c:pt idx="1">
                  <c:v>257.71276999999992</c:v>
                </c:pt>
                <c:pt idx="2">
                  <c:v>137.16954000000001</c:v>
                </c:pt>
                <c:pt idx="3">
                  <c:v>126.58602999999999</c:v>
                </c:pt>
                <c:pt idx="4">
                  <c:v>135.91046</c:v>
                </c:pt>
                <c:pt idx="5">
                  <c:v>49.634998000000003</c:v>
                </c:pt>
                <c:pt idx="6">
                  <c:v>99.165694999999999</c:v>
                </c:pt>
                <c:pt idx="7">
                  <c:v>78.706267999999994</c:v>
                </c:pt>
                <c:pt idx="8">
                  <c:v>88.073783999999975</c:v>
                </c:pt>
                <c:pt idx="9">
                  <c:v>163.10112000000001</c:v>
                </c:pt>
                <c:pt idx="10">
                  <c:v>88.700241000000005</c:v>
                </c:pt>
                <c:pt idx="11">
                  <c:v>123.38218999999999</c:v>
                </c:pt>
                <c:pt idx="12">
                  <c:v>142.93642</c:v>
                </c:pt>
                <c:pt idx="13">
                  <c:v>105.21590999999999</c:v>
                </c:pt>
                <c:pt idx="14">
                  <c:v>96.041511999999997</c:v>
                </c:pt>
                <c:pt idx="15">
                  <c:v>59.531834000000003</c:v>
                </c:pt>
                <c:pt idx="16">
                  <c:v>83.493392999999998</c:v>
                </c:pt>
                <c:pt idx="17">
                  <c:v>76.781052000000003</c:v>
                </c:pt>
                <c:pt idx="18">
                  <c:v>83.124115000000003</c:v>
                </c:pt>
                <c:pt idx="19">
                  <c:v>95.270920000000004</c:v>
                </c:pt>
                <c:pt idx="20">
                  <c:v>83.326331999999951</c:v>
                </c:pt>
                <c:pt idx="21">
                  <c:v>90.577026000000004</c:v>
                </c:pt>
                <c:pt idx="22">
                  <c:v>97.421966999999995</c:v>
                </c:pt>
                <c:pt idx="23">
                  <c:v>104.22915999999999</c:v>
                </c:pt>
                <c:pt idx="24">
                  <c:v>105.76169</c:v>
                </c:pt>
                <c:pt idx="25">
                  <c:v>93.828757999999937</c:v>
                </c:pt>
                <c:pt idx="26">
                  <c:v>91.892180999999979</c:v>
                </c:pt>
                <c:pt idx="27">
                  <c:v>102.20599</c:v>
                </c:pt>
                <c:pt idx="28">
                  <c:v>106.97909</c:v>
                </c:pt>
                <c:pt idx="29">
                  <c:v>115.65232</c:v>
                </c:pt>
                <c:pt idx="30">
                  <c:v>122.41379000000001</c:v>
                </c:pt>
                <c:pt idx="31">
                  <c:v>32.705447999999997</c:v>
                </c:pt>
                <c:pt idx="32">
                  <c:v>-3.8555830000000002</c:v>
                </c:pt>
                <c:pt idx="33">
                  <c:v>-16.286591000000001</c:v>
                </c:pt>
                <c:pt idx="34">
                  <c:v>26.507712999999999</c:v>
                </c:pt>
                <c:pt idx="35">
                  <c:v>372.75369000000001</c:v>
                </c:pt>
                <c:pt idx="36">
                  <c:v>-44.265942000000003</c:v>
                </c:pt>
                <c:pt idx="37">
                  <c:v>-39.105587</c:v>
                </c:pt>
                <c:pt idx="38">
                  <c:v>-41.074368</c:v>
                </c:pt>
                <c:pt idx="39">
                  <c:v>70.406715000000005</c:v>
                </c:pt>
                <c:pt idx="40">
                  <c:v>1.4721854999999999</c:v>
                </c:pt>
                <c:pt idx="41">
                  <c:v>27.880631999999981</c:v>
                </c:pt>
                <c:pt idx="42">
                  <c:v>105.46503</c:v>
                </c:pt>
                <c:pt idx="43">
                  <c:v>21.439834999999999</c:v>
                </c:pt>
                <c:pt idx="44">
                  <c:v>-69.690719999999999</c:v>
                </c:pt>
                <c:pt idx="45">
                  <c:v>233.18799999999999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010240"/>
        <c:axId val="108012672"/>
      </c:scatterChart>
      <c:valAx>
        <c:axId val="107010240"/>
        <c:scaling>
          <c:logBase val="10"/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Frequency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12672"/>
        <c:crosses val="autoZero"/>
        <c:crossBetween val="midCat"/>
      </c:valAx>
      <c:valAx>
        <c:axId val="108012672"/>
        <c:scaling>
          <c:orientation val="minMax"/>
          <c:max val="1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Phase Angle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010240"/>
        <c:crossesAt val="0.1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03176586458601"/>
          <c:y val="4.3244745224590403E-2"/>
          <c:w val="0.55345487245286995"/>
          <c:h val="0.75584271158494998"/>
        </c:manualLayout>
      </c:layout>
      <c:scatterChart>
        <c:scatterStyle val="lineMarker"/>
        <c:varyColors val="0"/>
        <c:ser>
          <c:idx val="0"/>
          <c:order val="0"/>
          <c:tx>
            <c:v>G' elastic modulus</c:v>
          </c:tx>
          <c:spPr>
            <a:ln w="28575">
              <a:noFill/>
            </a:ln>
          </c:spPr>
          <c:xVal>
            <c:numRef>
              <c:f>Sheet1!$A$2:$A$47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Sheet1!$B$2:$B$47</c:f>
              <c:numCache>
                <c:formatCode>0.00E+00</c:formatCode>
                <c:ptCount val="46"/>
                <c:pt idx="0">
                  <c:v>-9.3530703000000004E-5</c:v>
                </c:pt>
                <c:pt idx="1">
                  <c:v>-3.6939549000000002E-5</c:v>
                </c:pt>
                <c:pt idx="2" formatCode="General">
                  <c:v>-3.4265263999999998E-4</c:v>
                </c:pt>
                <c:pt idx="3" formatCode="General">
                  <c:v>-1.3437514000000001E-4</c:v>
                </c:pt>
                <c:pt idx="4">
                  <c:v>-9.6049384999999995E-5</c:v>
                </c:pt>
                <c:pt idx="5" formatCode="General">
                  <c:v>1.9928196E-4</c:v>
                </c:pt>
                <c:pt idx="6">
                  <c:v>-2.2386957E-5</c:v>
                </c:pt>
                <c:pt idx="7">
                  <c:v>8.5784136999999999E-5</c:v>
                </c:pt>
                <c:pt idx="8">
                  <c:v>4.3673349999999998E-5</c:v>
                </c:pt>
                <c:pt idx="9" formatCode="General">
                  <c:v>-1.8646501000000001E-4</c:v>
                </c:pt>
                <c:pt idx="10">
                  <c:v>1.8101995E-5</c:v>
                </c:pt>
                <c:pt idx="11" formatCode="General">
                  <c:v>-3.1609219000000002E-4</c:v>
                </c:pt>
                <c:pt idx="12" formatCode="General">
                  <c:v>-5.0375628000000003E-4</c:v>
                </c:pt>
                <c:pt idx="13" formatCode="General">
                  <c:v>-1.8004492000000001E-4</c:v>
                </c:pt>
                <c:pt idx="14">
                  <c:v>-5.1135211999999997E-5</c:v>
                </c:pt>
                <c:pt idx="15" formatCode="General">
                  <c:v>6.7732331999999999E-4</c:v>
                </c:pt>
                <c:pt idx="16" formatCode="General">
                  <c:v>1.1953836E-4</c:v>
                </c:pt>
                <c:pt idx="17" formatCode="General">
                  <c:v>2.8165884000000001E-4</c:v>
                </c:pt>
                <c:pt idx="18" formatCode="General">
                  <c:v>1.6757895000000001E-4</c:v>
                </c:pt>
                <c:pt idx="19" formatCode="General">
                  <c:v>-1.8181383000000001E-4</c:v>
                </c:pt>
                <c:pt idx="20" formatCode="General">
                  <c:v>3.0639311000000001E-4</c:v>
                </c:pt>
                <c:pt idx="21">
                  <c:v>-2.1741861999999999E-5</c:v>
                </c:pt>
                <c:pt idx="22" formatCode="General">
                  <c:v>-3.3226891999999999E-4</c:v>
                </c:pt>
                <c:pt idx="23" formatCode="General">
                  <c:v>-6.1638828000000001E-4</c:v>
                </c:pt>
                <c:pt idx="24" formatCode="General">
                  <c:v>-9.3244715000000004E-4</c:v>
                </c:pt>
                <c:pt idx="25" formatCode="General">
                  <c:v>-2.5555358000000001E-4</c:v>
                </c:pt>
                <c:pt idx="26" formatCode="General">
                  <c:v>-1.4225423E-4</c:v>
                </c:pt>
                <c:pt idx="27" formatCode="General">
                  <c:v>-9.7408919999999999E-4</c:v>
                </c:pt>
                <c:pt idx="28" formatCode="General">
                  <c:v>-1.4998243E-3</c:v>
                </c:pt>
                <c:pt idx="29" formatCode="General">
                  <c:v>-2.4842419999999998E-3</c:v>
                </c:pt>
                <c:pt idx="30" formatCode="General">
                  <c:v>-3.2727024999999999E-3</c:v>
                </c:pt>
                <c:pt idx="31" formatCode="General">
                  <c:v>5.5624326000000002E-3</c:v>
                </c:pt>
                <c:pt idx="32" formatCode="General">
                  <c:v>7.2086355999999999E-3</c:v>
                </c:pt>
                <c:pt idx="33" formatCode="General">
                  <c:v>7.0676026000000003E-3</c:v>
                </c:pt>
                <c:pt idx="34" formatCode="General">
                  <c:v>5.867606E-3</c:v>
                </c:pt>
                <c:pt idx="35" formatCode="General">
                  <c:v>7.6026130000000003E-3</c:v>
                </c:pt>
                <c:pt idx="36" formatCode="General">
                  <c:v>5.2278717000000001E-3</c:v>
                </c:pt>
                <c:pt idx="37" formatCode="General">
                  <c:v>5.7139252E-3</c:v>
                </c:pt>
                <c:pt idx="38" formatCode="General">
                  <c:v>4.8423889000000003E-3</c:v>
                </c:pt>
                <c:pt idx="39" formatCode="General">
                  <c:v>1.7320020000000001E-3</c:v>
                </c:pt>
                <c:pt idx="40" formatCode="General">
                  <c:v>9.4847344E-3</c:v>
                </c:pt>
                <c:pt idx="41" formatCode="General">
                  <c:v>2.2362971999999998E-2</c:v>
                </c:pt>
                <c:pt idx="42" formatCode="General">
                  <c:v>-1.5392064E-2</c:v>
                </c:pt>
                <c:pt idx="43" formatCode="General">
                  <c:v>0.22249057999999999</c:v>
                </c:pt>
                <c:pt idx="44" formatCode="General">
                  <c:v>0.21196045999999999</c:v>
                </c:pt>
                <c:pt idx="45" formatCode="General">
                  <c:v>-0.13068463</c:v>
                </c:pt>
              </c:numCache>
            </c:numRef>
          </c:yVal>
          <c:smooth val="0"/>
        </c:ser>
        <c:ser>
          <c:idx val="1"/>
          <c:order val="1"/>
          <c:tx>
            <c:v>G" viscous modulus</c:v>
          </c:tx>
          <c:spPr>
            <a:ln w="28575">
              <a:noFill/>
            </a:ln>
          </c:spPr>
          <c:xVal>
            <c:numRef>
              <c:f>Sheet1!$A$2:$A$47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Sheet1!$C$2:$C$47</c:f>
              <c:numCache>
                <c:formatCode>General</c:formatCode>
                <c:ptCount val="46"/>
                <c:pt idx="0">
                  <c:v>3.5496460999999999E-4</c:v>
                </c:pt>
                <c:pt idx="1">
                  <c:v>-1.6960154E-4</c:v>
                </c:pt>
                <c:pt idx="2">
                  <c:v>3.1763833000000001E-4</c:v>
                </c:pt>
                <c:pt idx="3">
                  <c:v>1.810285E-4</c:v>
                </c:pt>
                <c:pt idx="4" formatCode="0.00E+00">
                  <c:v>9.3044313000000198E-5</c:v>
                </c:pt>
                <c:pt idx="5">
                  <c:v>2.3444551E-4</c:v>
                </c:pt>
                <c:pt idx="6">
                  <c:v>1.3874758999999999E-4</c:v>
                </c:pt>
                <c:pt idx="7">
                  <c:v>4.2955218999999998E-4</c:v>
                </c:pt>
                <c:pt idx="8">
                  <c:v>1.2985850999999999E-3</c:v>
                </c:pt>
                <c:pt idx="9" formatCode="0.00E+00">
                  <c:v>5.6648440999999997E-5</c:v>
                </c:pt>
                <c:pt idx="10">
                  <c:v>7.9783237999999995E-4</c:v>
                </c:pt>
                <c:pt idx="11">
                  <c:v>4.7970342E-4</c:v>
                </c:pt>
                <c:pt idx="12">
                  <c:v>3.8048474000000002E-4</c:v>
                </c:pt>
                <c:pt idx="13">
                  <c:v>6.6194886999999998E-4</c:v>
                </c:pt>
                <c:pt idx="14">
                  <c:v>4.8315126000000001E-4</c:v>
                </c:pt>
                <c:pt idx="15">
                  <c:v>1.151329E-3</c:v>
                </c:pt>
                <c:pt idx="16">
                  <c:v>1.0480996E-3</c:v>
                </c:pt>
                <c:pt idx="17">
                  <c:v>1.199075E-3</c:v>
                </c:pt>
                <c:pt idx="18">
                  <c:v>1.3897016999999999E-3</c:v>
                </c:pt>
                <c:pt idx="19">
                  <c:v>1.9707673000000001E-3</c:v>
                </c:pt>
                <c:pt idx="20">
                  <c:v>2.6185866000000002E-3</c:v>
                </c:pt>
                <c:pt idx="21">
                  <c:v>2.1587885000000002E-3</c:v>
                </c:pt>
                <c:pt idx="22">
                  <c:v>2.5506717999999999E-3</c:v>
                </c:pt>
                <c:pt idx="23">
                  <c:v>2.4307388999999999E-3</c:v>
                </c:pt>
                <c:pt idx="24">
                  <c:v>3.3036278999999998E-3</c:v>
                </c:pt>
                <c:pt idx="25">
                  <c:v>3.8185559999999999E-3</c:v>
                </c:pt>
                <c:pt idx="26">
                  <c:v>4.3059229000000001E-3</c:v>
                </c:pt>
                <c:pt idx="27">
                  <c:v>4.5030610999999996E-3</c:v>
                </c:pt>
                <c:pt idx="28">
                  <c:v>4.9121156000000001E-3</c:v>
                </c:pt>
                <c:pt idx="29">
                  <c:v>5.1728855000000001E-3</c:v>
                </c:pt>
                <c:pt idx="30">
                  <c:v>5.154212E-3</c:v>
                </c:pt>
                <c:pt idx="31">
                  <c:v>3.5717654999999999E-3</c:v>
                </c:pt>
                <c:pt idx="32">
                  <c:v>-4.8582147999999998E-4</c:v>
                </c:pt>
                <c:pt idx="33">
                  <c:v>-2.0649163000000001E-3</c:v>
                </c:pt>
                <c:pt idx="34">
                  <c:v>2.9264665000000001E-3</c:v>
                </c:pt>
                <c:pt idx="35">
                  <c:v>1.7208099999999999E-3</c:v>
                </c:pt>
                <c:pt idx="36">
                  <c:v>-5.0956025E-3</c:v>
                </c:pt>
                <c:pt idx="37">
                  <c:v>-4.6445065999999998E-3</c:v>
                </c:pt>
                <c:pt idx="38">
                  <c:v>-4.2204716999999997E-3</c:v>
                </c:pt>
                <c:pt idx="39">
                  <c:v>4.8658303000000003E-3</c:v>
                </c:pt>
                <c:pt idx="40">
                  <c:v>2.4375899999999999E-4</c:v>
                </c:pt>
                <c:pt idx="41">
                  <c:v>1.1830907E-2</c:v>
                </c:pt>
                <c:pt idx="42">
                  <c:v>5.5633847E-2</c:v>
                </c:pt>
                <c:pt idx="43">
                  <c:v>8.7371594999999996E-2</c:v>
                </c:pt>
                <c:pt idx="44">
                  <c:v>-0.57271855999999999</c:v>
                </c:pt>
                <c:pt idx="45">
                  <c:v>-0.17461354000000001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16704"/>
        <c:axId val="108017280"/>
      </c:scatterChart>
      <c:valAx>
        <c:axId val="108016704"/>
        <c:scaling>
          <c:logBase val="10"/>
          <c:orientation val="minMax"/>
          <c:max val="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dirty="0" smtClean="0"/>
                  <a:t>Frequency(rad/s</a:t>
                </a:r>
                <a:r>
                  <a:rPr lang="en-US" sz="1600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17280"/>
        <c:crossesAt val="1.0000000000000001E-5"/>
        <c:crossBetween val="midCat"/>
      </c:valAx>
      <c:valAx>
        <c:axId val="108017280"/>
        <c:scaling>
          <c:logBase val="1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G', G"(Pa)</a:t>
                </a:r>
              </a:p>
            </c:rich>
          </c:tx>
          <c:layout/>
          <c:overlay val="0"/>
        </c:title>
        <c:numFmt formatCode="#,##0.00000" sourceLinked="0"/>
        <c:majorTickMark val="out"/>
        <c:minorTickMark val="none"/>
        <c:tickLblPos val="nextTo"/>
        <c:crossAx val="108016704"/>
        <c:crossesAt val="0.1"/>
        <c:crossBetween val="midCat"/>
      </c:valAx>
    </c:plotArea>
    <c:legend>
      <c:legendPos val="r"/>
      <c:layout>
        <c:manualLayout>
          <c:xMode val="edge"/>
          <c:yMode val="edge"/>
          <c:x val="0.69232949180157699"/>
          <c:y val="3.36874853936044E-3"/>
          <c:w val="0.30767050819842401"/>
          <c:h val="0.15972419444769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721135755458799"/>
          <c:y val="5.1400554097404502E-2"/>
          <c:w val="0.70308467591700496"/>
          <c:h val="0.78034778698990004"/>
        </c:manualLayout>
      </c:layout>
      <c:scatterChart>
        <c:scatterStyle val="lineMarker"/>
        <c:varyColors val="0"/>
        <c:ser>
          <c:idx val="0"/>
          <c:order val="0"/>
          <c:tx>
            <c:v>G' elastic modulus</c:v>
          </c:tx>
          <c:spPr>
            <a:ln w="28575">
              <a:noFill/>
            </a:ln>
          </c:spPr>
          <c:xVal>
            <c:numRef>
              <c:f>Sheet1!$A$51:$A$96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Sheet1!$B$51:$B$96</c:f>
              <c:numCache>
                <c:formatCode>General</c:formatCode>
                <c:ptCount val="46"/>
                <c:pt idx="0">
                  <c:v>6.9066655000000002E-4</c:v>
                </c:pt>
                <c:pt idx="1">
                  <c:v>9.5122318999999996E-4</c:v>
                </c:pt>
                <c:pt idx="2">
                  <c:v>1.4592935999999999E-3</c:v>
                </c:pt>
                <c:pt idx="3">
                  <c:v>8.7533466000000004E-4</c:v>
                </c:pt>
                <c:pt idx="4">
                  <c:v>1.2618073999999999E-3</c:v>
                </c:pt>
                <c:pt idx="5">
                  <c:v>1.8102858000000001E-3</c:v>
                </c:pt>
                <c:pt idx="6">
                  <c:v>1.576275E-3</c:v>
                </c:pt>
                <c:pt idx="7">
                  <c:v>1.8351569E-3</c:v>
                </c:pt>
                <c:pt idx="8">
                  <c:v>1.9164712E-3</c:v>
                </c:pt>
                <c:pt idx="9">
                  <c:v>1.9164671999999999E-3</c:v>
                </c:pt>
                <c:pt idx="10">
                  <c:v>2.6146457999999999E-3</c:v>
                </c:pt>
                <c:pt idx="11">
                  <c:v>2.0980726000000001E-3</c:v>
                </c:pt>
                <c:pt idx="12">
                  <c:v>2.8216933999999998E-3</c:v>
                </c:pt>
                <c:pt idx="13">
                  <c:v>2.3833765000000002E-3</c:v>
                </c:pt>
                <c:pt idx="14">
                  <c:v>3.5532983E-3</c:v>
                </c:pt>
                <c:pt idx="15">
                  <c:v>4.1497647999999996E-3</c:v>
                </c:pt>
                <c:pt idx="16">
                  <c:v>3.1204072E-3</c:v>
                </c:pt>
                <c:pt idx="17">
                  <c:v>4.2695770999999997E-3</c:v>
                </c:pt>
                <c:pt idx="18">
                  <c:v>3.792152E-3</c:v>
                </c:pt>
                <c:pt idx="19">
                  <c:v>5.0141886000000004E-3</c:v>
                </c:pt>
                <c:pt idx="20">
                  <c:v>4.9784384000000001E-3</c:v>
                </c:pt>
                <c:pt idx="21">
                  <c:v>5.2587772000000001E-3</c:v>
                </c:pt>
                <c:pt idx="22">
                  <c:v>4.4547948E-3</c:v>
                </c:pt>
                <c:pt idx="23">
                  <c:v>6.4243414000000002E-3</c:v>
                </c:pt>
                <c:pt idx="24">
                  <c:v>6.5076188E-3</c:v>
                </c:pt>
                <c:pt idx="25">
                  <c:v>7.513558E-3</c:v>
                </c:pt>
                <c:pt idx="26">
                  <c:v>7.3835845000000001E-3</c:v>
                </c:pt>
                <c:pt idx="27">
                  <c:v>9.2910453999999996E-3</c:v>
                </c:pt>
                <c:pt idx="28">
                  <c:v>1.0634640000000001E-2</c:v>
                </c:pt>
                <c:pt idx="29">
                  <c:v>1.3963412999999999E-2</c:v>
                </c:pt>
                <c:pt idx="30">
                  <c:v>1.5651066000000002E-2</c:v>
                </c:pt>
                <c:pt idx="31">
                  <c:v>2.0150548000000001E-2</c:v>
                </c:pt>
                <c:pt idx="32">
                  <c:v>2.5126447999999999E-2</c:v>
                </c:pt>
                <c:pt idx="33">
                  <c:v>3.0501591000000002E-2</c:v>
                </c:pt>
                <c:pt idx="34">
                  <c:v>3.8936585000000003E-2</c:v>
                </c:pt>
                <c:pt idx="35">
                  <c:v>5.0556403E-2</c:v>
                </c:pt>
                <c:pt idx="36">
                  <c:v>5.9641711E-2</c:v>
                </c:pt>
                <c:pt idx="37">
                  <c:v>6.6884345999999997E-2</c:v>
                </c:pt>
                <c:pt idx="38">
                  <c:v>8.6119591999999995E-2</c:v>
                </c:pt>
                <c:pt idx="39">
                  <c:v>0.10146574</c:v>
                </c:pt>
                <c:pt idx="40">
                  <c:v>0.11668273999999999</c:v>
                </c:pt>
                <c:pt idx="41">
                  <c:v>0.12827593000000001</c:v>
                </c:pt>
                <c:pt idx="42">
                  <c:v>0.12822770999999999</c:v>
                </c:pt>
                <c:pt idx="43">
                  <c:v>0.22444031</c:v>
                </c:pt>
                <c:pt idx="44">
                  <c:v>-0.80729991000000001</c:v>
                </c:pt>
                <c:pt idx="45">
                  <c:v>-0.74379664999999995</c:v>
                </c:pt>
              </c:numCache>
            </c:numRef>
          </c:yVal>
          <c:smooth val="0"/>
        </c:ser>
        <c:ser>
          <c:idx val="1"/>
          <c:order val="1"/>
          <c:tx>
            <c:v>G" viscous modulus</c:v>
          </c:tx>
          <c:spPr>
            <a:ln w="28575">
              <a:noFill/>
            </a:ln>
          </c:spPr>
          <c:xVal>
            <c:numRef>
              <c:f>Sheet1!$A$51:$A$96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Sheet1!$C$51:$C$96</c:f>
              <c:numCache>
                <c:formatCode>General</c:formatCode>
                <c:ptCount val="46"/>
                <c:pt idx="0">
                  <c:v>4.2036008000000003E-3</c:v>
                </c:pt>
                <c:pt idx="1">
                  <c:v>5.5623651000000001E-3</c:v>
                </c:pt>
                <c:pt idx="2">
                  <c:v>6.5368483999999998E-3</c:v>
                </c:pt>
                <c:pt idx="3">
                  <c:v>7.6310787999999997E-3</c:v>
                </c:pt>
                <c:pt idx="4">
                  <c:v>9.2783346999999999E-3</c:v>
                </c:pt>
                <c:pt idx="5">
                  <c:v>1.0084694999999999E-2</c:v>
                </c:pt>
                <c:pt idx="6">
                  <c:v>1.1918187E-2</c:v>
                </c:pt>
                <c:pt idx="7">
                  <c:v>1.3759769E-2</c:v>
                </c:pt>
                <c:pt idx="8">
                  <c:v>1.5979717000000001E-2</c:v>
                </c:pt>
                <c:pt idx="9">
                  <c:v>1.96654E-2</c:v>
                </c:pt>
                <c:pt idx="10">
                  <c:v>2.1944302999999998E-2</c:v>
                </c:pt>
                <c:pt idx="11">
                  <c:v>2.5235934000000002E-2</c:v>
                </c:pt>
                <c:pt idx="12">
                  <c:v>2.9115935999999999E-2</c:v>
                </c:pt>
                <c:pt idx="13">
                  <c:v>3.3771306000000001E-2</c:v>
                </c:pt>
                <c:pt idx="14">
                  <c:v>3.9618994999999997E-2</c:v>
                </c:pt>
                <c:pt idx="15">
                  <c:v>4.6726826999999999E-2</c:v>
                </c:pt>
                <c:pt idx="16">
                  <c:v>5.3613052000000001E-2</c:v>
                </c:pt>
                <c:pt idx="17">
                  <c:v>6.2002961000000002E-2</c:v>
                </c:pt>
                <c:pt idx="18">
                  <c:v>7.2605662000000001E-2</c:v>
                </c:pt>
                <c:pt idx="19">
                  <c:v>8.4445722000000001E-2</c:v>
                </c:pt>
                <c:pt idx="20">
                  <c:v>9.8211139000000003E-2</c:v>
                </c:pt>
                <c:pt idx="21">
                  <c:v>0.11522461000000001</c:v>
                </c:pt>
                <c:pt idx="22">
                  <c:v>0.13489172999999999</c:v>
                </c:pt>
                <c:pt idx="23">
                  <c:v>0.15614239999999999</c:v>
                </c:pt>
                <c:pt idx="24">
                  <c:v>0.18311801999999999</c:v>
                </c:pt>
                <c:pt idx="25">
                  <c:v>0.21266170000000001</c:v>
                </c:pt>
                <c:pt idx="26">
                  <c:v>0.24851144999999999</c:v>
                </c:pt>
                <c:pt idx="27">
                  <c:v>0.29027668000000001</c:v>
                </c:pt>
                <c:pt idx="28">
                  <c:v>0.33868003000000002</c:v>
                </c:pt>
                <c:pt idx="29">
                  <c:v>0.39440673999999998</c:v>
                </c:pt>
                <c:pt idx="30">
                  <c:v>0.45862269</c:v>
                </c:pt>
                <c:pt idx="31">
                  <c:v>0.53523600000000005</c:v>
                </c:pt>
                <c:pt idx="32">
                  <c:v>0.62199532999999996</c:v>
                </c:pt>
                <c:pt idx="33">
                  <c:v>0.72292875999999995</c:v>
                </c:pt>
                <c:pt idx="34">
                  <c:v>0.83625959999999999</c:v>
                </c:pt>
                <c:pt idx="35">
                  <c:v>0.96893655999999995</c:v>
                </c:pt>
                <c:pt idx="36">
                  <c:v>1.1175029999999999</c:v>
                </c:pt>
                <c:pt idx="37">
                  <c:v>1.2876814999999999</c:v>
                </c:pt>
                <c:pt idx="38">
                  <c:v>1.4645307000000001</c:v>
                </c:pt>
                <c:pt idx="39">
                  <c:v>1.6556120999999999</c:v>
                </c:pt>
                <c:pt idx="40">
                  <c:v>1.8473371999999999</c:v>
                </c:pt>
                <c:pt idx="41">
                  <c:v>2.0230260000000002</c:v>
                </c:pt>
                <c:pt idx="42">
                  <c:v>2.161114</c:v>
                </c:pt>
                <c:pt idx="43">
                  <c:v>2.2505712999999998</c:v>
                </c:pt>
                <c:pt idx="44">
                  <c:v>1.6282958999999999</c:v>
                </c:pt>
                <c:pt idx="45">
                  <c:v>1.5802560999999999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19008"/>
        <c:axId val="108037248"/>
      </c:scatterChart>
      <c:valAx>
        <c:axId val="108019008"/>
        <c:scaling>
          <c:logBase val="10"/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Frequency(rad/s)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37248"/>
        <c:crossesAt val="1E-4"/>
        <c:crossBetween val="midCat"/>
      </c:valAx>
      <c:valAx>
        <c:axId val="108037248"/>
        <c:scaling>
          <c:logBase val="1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G',G"(</a:t>
                </a:r>
                <a:r>
                  <a:rPr lang="en-US" sz="1600" dirty="0" smtClean="0"/>
                  <a:t>Pa)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19008"/>
        <c:crossesAt val="0.1"/>
        <c:crossBetween val="midCat"/>
      </c:valAx>
    </c:plotArea>
    <c:legend>
      <c:legendPos val="r"/>
      <c:layout>
        <c:manualLayout>
          <c:xMode val="edge"/>
          <c:yMode val="edge"/>
          <c:x val="0.45974144966848901"/>
          <c:y val="6.8151197386705803E-2"/>
          <c:w val="0.26307020220904498"/>
          <c:h val="0.130736438157463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44"/>
            <c:marker>
              <c:symbol val="none"/>
            </c:marker>
            <c:bubble3D val="0"/>
          </c:dPt>
          <c:dPt>
            <c:idx val="45"/>
            <c:marker>
              <c:symbol val="none"/>
            </c:marker>
            <c:bubble3D val="0"/>
          </c:dPt>
          <c:xVal>
            <c:numRef>
              <c:f>Sheet1!$A$51:$A$96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Sheet1!$H$51:$H$96</c:f>
              <c:numCache>
                <c:formatCode>General</c:formatCode>
                <c:ptCount val="46"/>
                <c:pt idx="0">
                  <c:v>80.669464000000005</c:v>
                </c:pt>
                <c:pt idx="1">
                  <c:v>80.295692000000003</c:v>
                </c:pt>
                <c:pt idx="2">
                  <c:v>77.415572999999981</c:v>
                </c:pt>
                <c:pt idx="3">
                  <c:v>83.456397999999979</c:v>
                </c:pt>
                <c:pt idx="4">
                  <c:v>82.25556899999998</c:v>
                </c:pt>
                <c:pt idx="5">
                  <c:v>79.823317999999972</c:v>
                </c:pt>
                <c:pt idx="6">
                  <c:v>82.465903999999995</c:v>
                </c:pt>
                <c:pt idx="7">
                  <c:v>82.403221000000002</c:v>
                </c:pt>
                <c:pt idx="8">
                  <c:v>83.161095000000003</c:v>
                </c:pt>
                <c:pt idx="9">
                  <c:v>84.433884000000006</c:v>
                </c:pt>
                <c:pt idx="10">
                  <c:v>83.205284000000006</c:v>
                </c:pt>
                <c:pt idx="11">
                  <c:v>85.247459000000006</c:v>
                </c:pt>
                <c:pt idx="12">
                  <c:v>84.464614999999995</c:v>
                </c:pt>
                <c:pt idx="13">
                  <c:v>85.963097000000005</c:v>
                </c:pt>
                <c:pt idx="14">
                  <c:v>84.875037999999961</c:v>
                </c:pt>
                <c:pt idx="15">
                  <c:v>84.924933999999993</c:v>
                </c:pt>
                <c:pt idx="16">
                  <c:v>86.669005999999982</c:v>
                </c:pt>
                <c:pt idx="17">
                  <c:v>86.060783000000001</c:v>
                </c:pt>
                <c:pt idx="18">
                  <c:v>87.010193000000001</c:v>
                </c:pt>
                <c:pt idx="19">
                  <c:v>86.601897999999977</c:v>
                </c:pt>
                <c:pt idx="20">
                  <c:v>87.098090999999982</c:v>
                </c:pt>
                <c:pt idx="21">
                  <c:v>87.386870999999971</c:v>
                </c:pt>
                <c:pt idx="22">
                  <c:v>88.108497999999955</c:v>
                </c:pt>
                <c:pt idx="23">
                  <c:v>87.643944000000005</c:v>
                </c:pt>
                <c:pt idx="24">
                  <c:v>87.964691000000002</c:v>
                </c:pt>
                <c:pt idx="25">
                  <c:v>87.976523999999998</c:v>
                </c:pt>
                <c:pt idx="26">
                  <c:v>88.29817199999998</c:v>
                </c:pt>
                <c:pt idx="27">
                  <c:v>88.166725</c:v>
                </c:pt>
                <c:pt idx="28">
                  <c:v>88.201492000000002</c:v>
                </c:pt>
                <c:pt idx="29">
                  <c:v>87.972373999999974</c:v>
                </c:pt>
                <c:pt idx="30">
                  <c:v>88.045470999999978</c:v>
                </c:pt>
                <c:pt idx="31">
                  <c:v>87.843947999999983</c:v>
                </c:pt>
                <c:pt idx="32">
                  <c:v>87.68670699999997</c:v>
                </c:pt>
                <c:pt idx="33">
                  <c:v>87.584030000000013</c:v>
                </c:pt>
                <c:pt idx="34">
                  <c:v>87.334213000000005</c:v>
                </c:pt>
                <c:pt idx="35">
                  <c:v>87.013176000000001</c:v>
                </c:pt>
                <c:pt idx="36">
                  <c:v>86.944991999999999</c:v>
                </c:pt>
                <c:pt idx="37">
                  <c:v>87.026634000000001</c:v>
                </c:pt>
                <c:pt idx="38">
                  <c:v>86.634681999999998</c:v>
                </c:pt>
                <c:pt idx="39">
                  <c:v>86.492958000000002</c:v>
                </c:pt>
                <c:pt idx="40">
                  <c:v>86.385848999999936</c:v>
                </c:pt>
                <c:pt idx="41">
                  <c:v>86.371848999999955</c:v>
                </c:pt>
                <c:pt idx="42">
                  <c:v>86.604384999999979</c:v>
                </c:pt>
                <c:pt idx="43">
                  <c:v>84.304955000000007</c:v>
                </c:pt>
                <c:pt idx="44">
                  <c:v>116.37196</c:v>
                </c:pt>
                <c:pt idx="45">
                  <c:v>115.20547999999999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42432"/>
        <c:axId val="108043008"/>
      </c:scatterChart>
      <c:valAx>
        <c:axId val="108042432"/>
        <c:scaling>
          <c:logBase val="10"/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Frequency(rad/s)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43008"/>
        <c:crosses val="autoZero"/>
        <c:crossBetween val="midCat"/>
      </c:valAx>
      <c:valAx>
        <c:axId val="1080430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Phase Angle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42432"/>
        <c:crossesAt val="0.1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616647816215597"/>
          <c:y val="2.10508188964658E-2"/>
          <c:w val="0.65022027462072196"/>
          <c:h val="0.79791219291722004"/>
        </c:manualLayout>
      </c:layout>
      <c:scatterChart>
        <c:scatterStyle val="lineMarker"/>
        <c:varyColors val="0"/>
        <c:ser>
          <c:idx val="0"/>
          <c:order val="0"/>
          <c:tx>
            <c:v>G'</c:v>
          </c:tx>
          <c:spPr>
            <a:ln w="28575">
              <a:noFill/>
            </a:ln>
          </c:spPr>
          <c:xVal>
            <c:numRef>
              <c:f>'C:\Jlls\PEMEX2\Rheology\[LBAOSC1618R2to1ViscTemp.xlsx]Sheet4'!$A$5:$A$50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'C:\Jlls\PEMEX2\Rheology\[LBAOSC1618R2to1ViscTemp.xlsx]Sheet4'!$B$5:$B$50</c:f>
              <c:numCache>
                <c:formatCode>General</c:formatCode>
                <c:ptCount val="46"/>
                <c:pt idx="0">
                  <c:v>3.3909833000000001E-4</c:v>
                </c:pt>
                <c:pt idx="1">
                  <c:v>1.2854969999999999E-4</c:v>
                </c:pt>
                <c:pt idx="2">
                  <c:v>9.4205745000000001E-5</c:v>
                </c:pt>
                <c:pt idx="3">
                  <c:v>2.9761033E-4</c:v>
                </c:pt>
                <c:pt idx="4">
                  <c:v>-2.0544057000000001E-5</c:v>
                </c:pt>
                <c:pt idx="5">
                  <c:v>2.7697301999999999E-5</c:v>
                </c:pt>
                <c:pt idx="6">
                  <c:v>2.7992760000000001E-4</c:v>
                </c:pt>
                <c:pt idx="7">
                  <c:v>-1.9710864999999998E-6</c:v>
                </c:pt>
                <c:pt idx="8">
                  <c:v>6.3913269E-4</c:v>
                </c:pt>
                <c:pt idx="9">
                  <c:v>3.0366692000000003E-4</c:v>
                </c:pt>
                <c:pt idx="10">
                  <c:v>5.4037244999999995E-4</c:v>
                </c:pt>
                <c:pt idx="11">
                  <c:v>5.4147908999999995E-4</c:v>
                </c:pt>
                <c:pt idx="12">
                  <c:v>5.1955687E-4</c:v>
                </c:pt>
                <c:pt idx="13">
                  <c:v>-8.8881003000000007E-5</c:v>
                </c:pt>
                <c:pt idx="14">
                  <c:v>1.4700720000000001E-4</c:v>
                </c:pt>
                <c:pt idx="15">
                  <c:v>1.0929364E-3</c:v>
                </c:pt>
                <c:pt idx="16">
                  <c:v>9.0236460999999996E-4</c:v>
                </c:pt>
                <c:pt idx="17">
                  <c:v>1.8498733E-3</c:v>
                </c:pt>
                <c:pt idx="18">
                  <c:v>1.5262018000000001E-3</c:v>
                </c:pt>
                <c:pt idx="19">
                  <c:v>1.8168605E-3</c:v>
                </c:pt>
                <c:pt idx="20">
                  <c:v>1.9117488000000001E-3</c:v>
                </c:pt>
                <c:pt idx="21">
                  <c:v>3.3353815999999999E-3</c:v>
                </c:pt>
                <c:pt idx="22">
                  <c:v>4.0253679999999997E-3</c:v>
                </c:pt>
                <c:pt idx="23">
                  <c:v>5.6481329E-3</c:v>
                </c:pt>
                <c:pt idx="24">
                  <c:v>8.0349622000000006E-3</c:v>
                </c:pt>
                <c:pt idx="25">
                  <c:v>8.6669764E-3</c:v>
                </c:pt>
                <c:pt idx="26">
                  <c:v>1.3568089E-2</c:v>
                </c:pt>
                <c:pt idx="27">
                  <c:v>1.6782210999999998E-2</c:v>
                </c:pt>
                <c:pt idx="28">
                  <c:v>2.2282036000000002E-2</c:v>
                </c:pt>
                <c:pt idx="29">
                  <c:v>3.1416565E-2</c:v>
                </c:pt>
                <c:pt idx="30">
                  <c:v>4.0641802999999997E-2</c:v>
                </c:pt>
                <c:pt idx="31">
                  <c:v>5.3723714999999998E-2</c:v>
                </c:pt>
                <c:pt idx="32">
                  <c:v>7.0340358000000006E-2</c:v>
                </c:pt>
                <c:pt idx="33">
                  <c:v>9.3894035000000001E-2</c:v>
                </c:pt>
                <c:pt idx="34">
                  <c:v>0.12773762999999999</c:v>
                </c:pt>
                <c:pt idx="35">
                  <c:v>0.16346311999999999</c:v>
                </c:pt>
                <c:pt idx="36">
                  <c:v>0.21011833999999999</c:v>
                </c:pt>
                <c:pt idx="37">
                  <c:v>0.27513613999999997</c:v>
                </c:pt>
                <c:pt idx="38">
                  <c:v>0.35813421000000001</c:v>
                </c:pt>
                <c:pt idx="39">
                  <c:v>0.45794194999999999</c:v>
                </c:pt>
                <c:pt idx="40">
                  <c:v>0.59250444000000002</c:v>
                </c:pt>
                <c:pt idx="41">
                  <c:v>0.77414274000000005</c:v>
                </c:pt>
                <c:pt idx="42">
                  <c:v>1.0276676</c:v>
                </c:pt>
                <c:pt idx="43">
                  <c:v>1.4377586</c:v>
                </c:pt>
                <c:pt idx="44">
                  <c:v>1.7029892</c:v>
                </c:pt>
                <c:pt idx="45">
                  <c:v>1.7959352</c:v>
                </c:pt>
              </c:numCache>
            </c:numRef>
          </c:yVal>
          <c:smooth val="0"/>
        </c:ser>
        <c:ser>
          <c:idx val="1"/>
          <c:order val="1"/>
          <c:tx>
            <c:v>G"</c:v>
          </c:tx>
          <c:spPr>
            <a:ln w="28575">
              <a:noFill/>
            </a:ln>
          </c:spPr>
          <c:xVal>
            <c:numRef>
              <c:f>'C:\Jlls\PEMEX2\Rheology\[LBAOSC1618R2to1ViscTemp.xlsx]Sheet4'!$A$5:$A$50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'C:\Jlls\PEMEX2\Rheology\[LBAOSC1618R2to1ViscTemp.xlsx]Sheet4'!$C$5:$C$50</c:f>
              <c:numCache>
                <c:formatCode>General</c:formatCode>
                <c:ptCount val="46"/>
                <c:pt idx="0">
                  <c:v>2.3417151999999999E-3</c:v>
                </c:pt>
                <c:pt idx="1">
                  <c:v>3.5597255999999999E-3</c:v>
                </c:pt>
                <c:pt idx="2">
                  <c:v>3.6375697E-3</c:v>
                </c:pt>
                <c:pt idx="3">
                  <c:v>4.1738184999999999E-3</c:v>
                </c:pt>
                <c:pt idx="4">
                  <c:v>5.3397933999999999E-3</c:v>
                </c:pt>
                <c:pt idx="5">
                  <c:v>5.3053926999999997E-3</c:v>
                </c:pt>
                <c:pt idx="6">
                  <c:v>7.0046741000000003E-3</c:v>
                </c:pt>
                <c:pt idx="7">
                  <c:v>8.0538968999999995E-3</c:v>
                </c:pt>
                <c:pt idx="8">
                  <c:v>9.0114967999999993E-3</c:v>
                </c:pt>
                <c:pt idx="9">
                  <c:v>1.1086324999999999E-2</c:v>
                </c:pt>
                <c:pt idx="10">
                  <c:v>1.1795760000000001E-2</c:v>
                </c:pt>
                <c:pt idx="11">
                  <c:v>1.392902E-2</c:v>
                </c:pt>
                <c:pt idx="12">
                  <c:v>1.6187085E-2</c:v>
                </c:pt>
                <c:pt idx="13">
                  <c:v>1.9395058999999999E-2</c:v>
                </c:pt>
                <c:pt idx="14">
                  <c:v>2.1791022E-2</c:v>
                </c:pt>
                <c:pt idx="15">
                  <c:v>2.5176296000000001E-2</c:v>
                </c:pt>
                <c:pt idx="16">
                  <c:v>3.0306514E-2</c:v>
                </c:pt>
                <c:pt idx="17">
                  <c:v>3.4408681000000003E-2</c:v>
                </c:pt>
                <c:pt idx="18">
                  <c:v>4.0464971000000002E-2</c:v>
                </c:pt>
                <c:pt idx="19">
                  <c:v>4.8125226E-2</c:v>
                </c:pt>
                <c:pt idx="20">
                  <c:v>5.5715211000000001E-2</c:v>
                </c:pt>
                <c:pt idx="21">
                  <c:v>6.4737349999999999E-2</c:v>
                </c:pt>
                <c:pt idx="22">
                  <c:v>7.4825600000000006E-2</c:v>
                </c:pt>
                <c:pt idx="23">
                  <c:v>8.7452269999999999E-2</c:v>
                </c:pt>
                <c:pt idx="24">
                  <c:v>0.10157555</c:v>
                </c:pt>
                <c:pt idx="25">
                  <c:v>0.11778621</c:v>
                </c:pt>
                <c:pt idx="26">
                  <c:v>0.13815073999999999</c:v>
                </c:pt>
                <c:pt idx="27">
                  <c:v>0.15922127999999999</c:v>
                </c:pt>
                <c:pt idx="28">
                  <c:v>0.18470760999999999</c:v>
                </c:pt>
                <c:pt idx="29">
                  <c:v>0.21440113999999999</c:v>
                </c:pt>
                <c:pt idx="30">
                  <c:v>0.24841820000000001</c:v>
                </c:pt>
                <c:pt idx="31">
                  <c:v>0.28696423999999998</c:v>
                </c:pt>
                <c:pt idx="32">
                  <c:v>0.33086133000000001</c:v>
                </c:pt>
                <c:pt idx="33">
                  <c:v>0.38149433999999999</c:v>
                </c:pt>
                <c:pt idx="34">
                  <c:v>0.43736646000000001</c:v>
                </c:pt>
                <c:pt idx="35">
                  <c:v>0.49992666000000002</c:v>
                </c:pt>
                <c:pt idx="36">
                  <c:v>0.56442915999999999</c:v>
                </c:pt>
                <c:pt idx="37">
                  <c:v>0.64069240999999999</c:v>
                </c:pt>
                <c:pt idx="38">
                  <c:v>0.71979057999999996</c:v>
                </c:pt>
                <c:pt idx="39">
                  <c:v>0.8049404</c:v>
                </c:pt>
                <c:pt idx="40">
                  <c:v>0.88787322999999996</c:v>
                </c:pt>
                <c:pt idx="41">
                  <c:v>0.97336911999999998</c:v>
                </c:pt>
                <c:pt idx="42">
                  <c:v>1.0439506999999999</c:v>
                </c:pt>
                <c:pt idx="43">
                  <c:v>1.0547662</c:v>
                </c:pt>
                <c:pt idx="44">
                  <c:v>0.29950645999999997</c:v>
                </c:pt>
                <c:pt idx="45">
                  <c:v>0.58162093000000004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46592"/>
        <c:axId val="108047744"/>
      </c:scatterChart>
      <c:valAx>
        <c:axId val="108046592"/>
        <c:scaling>
          <c:logBase val="10"/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Frequency(rad/s)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47744"/>
        <c:crossesAt val="1.0000000000000001E-5"/>
        <c:crossBetween val="midCat"/>
      </c:valAx>
      <c:valAx>
        <c:axId val="108047744"/>
        <c:scaling>
          <c:logBase val="10"/>
          <c:orientation val="minMax"/>
        </c:scaling>
        <c:delete val="0"/>
        <c:axPos val="l"/>
        <c:majorGridlines>
          <c:spPr>
            <a:ln>
              <a:solidFill>
                <a:schemeClr val="accent1">
                  <a:alpha val="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G' and G'' (</a:t>
                </a:r>
                <a:r>
                  <a:rPr lang="en-US" dirty="0" smtClean="0"/>
                  <a:t>Pa)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46592"/>
        <c:crossesAt val="0.01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Sheet1!$A$5:$A$50</c:f>
              <c:numCache>
                <c:formatCode>General</c:formatCode>
                <c:ptCount val="46"/>
                <c:pt idx="0">
                  <c:v>0.1</c:v>
                </c:pt>
                <c:pt idx="1">
                  <c:v>0.11659145</c:v>
                </c:pt>
                <c:pt idx="2">
                  <c:v>0.13593564999999999</c:v>
                </c:pt>
                <c:pt idx="3">
                  <c:v>0.15848933000000001</c:v>
                </c:pt>
                <c:pt idx="4">
                  <c:v>0.18478499000000001</c:v>
                </c:pt>
                <c:pt idx="5">
                  <c:v>0.21544348999999999</c:v>
                </c:pt>
                <c:pt idx="6">
                  <c:v>0.25118867</c:v>
                </c:pt>
                <c:pt idx="7">
                  <c:v>0.29286446999999999</c:v>
                </c:pt>
                <c:pt idx="8">
                  <c:v>0.34145492</c:v>
                </c:pt>
                <c:pt idx="9">
                  <c:v>0.39810722999999998</c:v>
                </c:pt>
                <c:pt idx="10">
                  <c:v>0.46415895000000001</c:v>
                </c:pt>
                <c:pt idx="11">
                  <c:v>0.54116964000000001</c:v>
                </c:pt>
                <c:pt idx="12">
                  <c:v>0.63095747999999996</c:v>
                </c:pt>
                <c:pt idx="13">
                  <c:v>0.73564242999999996</c:v>
                </c:pt>
                <c:pt idx="14">
                  <c:v>0.85769611999999995</c:v>
                </c:pt>
                <c:pt idx="15">
                  <c:v>1.0000001999999999</c:v>
                </c:pt>
                <c:pt idx="16">
                  <c:v>1.1659147000000001</c:v>
                </c:pt>
                <c:pt idx="17">
                  <c:v>1.3593568</c:v>
                </c:pt>
                <c:pt idx="18">
                  <c:v>1.5848937000000001</c:v>
                </c:pt>
                <c:pt idx="19">
                  <c:v>1.8478504</c:v>
                </c:pt>
                <c:pt idx="20">
                  <c:v>2.1544354000000001</c:v>
                </c:pt>
                <c:pt idx="21">
                  <c:v>2.5118873000000002</c:v>
                </c:pt>
                <c:pt idx="22">
                  <c:v>2.9286455999999981</c:v>
                </c:pt>
                <c:pt idx="23">
                  <c:v>3.4145501</c:v>
                </c:pt>
                <c:pt idx="24">
                  <c:v>3.9810731000000001</c:v>
                </c:pt>
                <c:pt idx="25">
                  <c:v>4.641590599999998</c:v>
                </c:pt>
                <c:pt idx="26">
                  <c:v>5.4116974000000004</c:v>
                </c:pt>
                <c:pt idx="27">
                  <c:v>6.3095759999999981</c:v>
                </c:pt>
                <c:pt idx="28">
                  <c:v>7.3564257999999976</c:v>
                </c:pt>
                <c:pt idx="29">
                  <c:v>8.5769625000000005</c:v>
                </c:pt>
                <c:pt idx="30">
                  <c:v>10.000004000000001</c:v>
                </c:pt>
                <c:pt idx="31">
                  <c:v>11.659148</c:v>
                </c:pt>
                <c:pt idx="32">
                  <c:v>13.593569</c:v>
                </c:pt>
                <c:pt idx="33">
                  <c:v>15.848938</c:v>
                </c:pt>
                <c:pt idx="34">
                  <c:v>18.478505999999999</c:v>
                </c:pt>
                <c:pt idx="35">
                  <c:v>21.544357000000009</c:v>
                </c:pt>
                <c:pt idx="36">
                  <c:v>25.118877000000001</c:v>
                </c:pt>
                <c:pt idx="37">
                  <c:v>29.286460999999999</c:v>
                </c:pt>
                <c:pt idx="38">
                  <c:v>34.145508</c:v>
                </c:pt>
                <c:pt idx="39">
                  <c:v>39.810741</c:v>
                </c:pt>
                <c:pt idx="40">
                  <c:v>46.415916000000003</c:v>
                </c:pt>
                <c:pt idx="41">
                  <c:v>54.116985</c:v>
                </c:pt>
                <c:pt idx="42">
                  <c:v>63.095771999999997</c:v>
                </c:pt>
                <c:pt idx="43">
                  <c:v>73.564269999999993</c:v>
                </c:pt>
                <c:pt idx="44">
                  <c:v>85.769645999999995</c:v>
                </c:pt>
                <c:pt idx="45">
                  <c:v>100.00006999999999</c:v>
                </c:pt>
              </c:numCache>
            </c:numRef>
          </c:xVal>
          <c:yVal>
            <c:numRef>
              <c:f>Sheet1!$H$6:$H$51</c:f>
              <c:numCache>
                <c:formatCode>General</c:formatCode>
                <c:ptCount val="46"/>
                <c:pt idx="0">
                  <c:v>87.931815999999998</c:v>
                </c:pt>
                <c:pt idx="1">
                  <c:v>88.516486999999998</c:v>
                </c:pt>
                <c:pt idx="2">
                  <c:v>85.921477999999979</c:v>
                </c:pt>
                <c:pt idx="3">
                  <c:v>90.220435999999978</c:v>
                </c:pt>
                <c:pt idx="4">
                  <c:v>89.700881999999979</c:v>
                </c:pt>
                <c:pt idx="5">
                  <c:v>87.711510000000004</c:v>
                </c:pt>
                <c:pt idx="6">
                  <c:v>90.014022999999995</c:v>
                </c:pt>
                <c:pt idx="7">
                  <c:v>85.943138000000005</c:v>
                </c:pt>
                <c:pt idx="8">
                  <c:v>88.430999999999997</c:v>
                </c:pt>
                <c:pt idx="9">
                  <c:v>87.377074999999977</c:v>
                </c:pt>
                <c:pt idx="10">
                  <c:v>87.773795999999976</c:v>
                </c:pt>
                <c:pt idx="11">
                  <c:v>88.161606000000006</c:v>
                </c:pt>
                <c:pt idx="12">
                  <c:v>90.262566000000007</c:v>
                </c:pt>
                <c:pt idx="13">
                  <c:v>89.613471999999973</c:v>
                </c:pt>
                <c:pt idx="14">
                  <c:v>87.514274999999998</c:v>
                </c:pt>
                <c:pt idx="15">
                  <c:v>88.294548000000006</c:v>
                </c:pt>
                <c:pt idx="16">
                  <c:v>86.922637999999978</c:v>
                </c:pt>
                <c:pt idx="17">
                  <c:v>87.840018999999998</c:v>
                </c:pt>
                <c:pt idx="18">
                  <c:v>87.837952000000001</c:v>
                </c:pt>
                <c:pt idx="19">
                  <c:v>88.034790000000001</c:v>
                </c:pt>
                <c:pt idx="20">
                  <c:v>87.050629000000001</c:v>
                </c:pt>
                <c:pt idx="21">
                  <c:v>86.920647000000002</c:v>
                </c:pt>
                <c:pt idx="22">
                  <c:v>86.304665</c:v>
                </c:pt>
                <c:pt idx="23">
                  <c:v>85.477135000000004</c:v>
                </c:pt>
                <c:pt idx="24">
                  <c:v>85.791634000000002</c:v>
                </c:pt>
                <c:pt idx="25">
                  <c:v>84.390845999999982</c:v>
                </c:pt>
                <c:pt idx="26">
                  <c:v>83.98313899999998</c:v>
                </c:pt>
                <c:pt idx="27">
                  <c:v>83.121414000000001</c:v>
                </c:pt>
                <c:pt idx="28">
                  <c:v>81.663680999999983</c:v>
                </c:pt>
                <c:pt idx="29">
                  <c:v>80.708587999999978</c:v>
                </c:pt>
                <c:pt idx="30">
                  <c:v>79.396179000000004</c:v>
                </c:pt>
                <c:pt idx="31">
                  <c:v>77.997742000000002</c:v>
                </c:pt>
                <c:pt idx="32">
                  <c:v>76.173087999999964</c:v>
                </c:pt>
                <c:pt idx="33">
                  <c:v>73.718979000000004</c:v>
                </c:pt>
                <c:pt idx="34">
                  <c:v>71.893592999999981</c:v>
                </c:pt>
                <c:pt idx="35">
                  <c:v>69.581360000000004</c:v>
                </c:pt>
                <c:pt idx="36">
                  <c:v>66.759590000000003</c:v>
                </c:pt>
                <c:pt idx="37">
                  <c:v>63.547203000000003</c:v>
                </c:pt>
                <c:pt idx="38">
                  <c:v>60.363841999999998</c:v>
                </c:pt>
                <c:pt idx="39">
                  <c:v>56.283627000000003</c:v>
                </c:pt>
                <c:pt idx="40">
                  <c:v>51.503967000000003</c:v>
                </c:pt>
                <c:pt idx="41">
                  <c:v>45.450339999999997</c:v>
                </c:pt>
                <c:pt idx="42">
                  <c:v>36.264457999999998</c:v>
                </c:pt>
                <c:pt idx="43">
                  <c:v>9.9746617999999998</c:v>
                </c:pt>
                <c:pt idx="44">
                  <c:v>17.944756999999999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050048"/>
        <c:axId val="108051200"/>
      </c:scatterChart>
      <c:valAx>
        <c:axId val="108050048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frequency (rad/s)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51200"/>
        <c:crosses val="autoZero"/>
        <c:crossBetween val="midCat"/>
      </c:valAx>
      <c:valAx>
        <c:axId val="108051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phase angle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0500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A2A79-9ECE-451B-B816-473935DA123B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F4D7E-87C4-47D6-B018-8D6E3E8B6A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82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A1CCB-1041-49A4-A517-039FDCEA44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A1CCB-1041-49A4-A517-039FDCEA44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A1CCB-1041-49A4-A517-039FDCEA44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F235-D1AB-4319-B7D6-7E9348404C86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91518-BF9A-4129-849B-F532F6614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sr.org.uk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447800"/>
            <a:ext cx="7772400" cy="1470025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ritical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icelle </a:t>
            </a:r>
            <a:r>
              <a:rPr kumimoji="0" lang="en-US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oncentrations of Surfactant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Blends Which 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Viscoelastic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Solutions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738920" y="3426431"/>
            <a:ext cx="3744659" cy="123925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AmirHosein</a:t>
            </a:r>
            <a:r>
              <a:rPr lang="en-US" sz="2000" dirty="0"/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Valiollahzadeh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Jose  Lopez Salinas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Maura Puerto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6600" y="541421"/>
            <a:ext cx="774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Rheological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Behavior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of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1% 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ZA blend in </a:t>
            </a:r>
            <a:r>
              <a:rPr lang="en-US" sz="2800" dirty="0" err="1" smtClean="0">
                <a:solidFill>
                  <a:schemeClr val="accent3">
                    <a:lumMod val="75000"/>
                  </a:schemeClr>
                </a:solidFill>
              </a:rPr>
              <a:t>NaCl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(SWIS)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620481"/>
              </p:ext>
            </p:extLst>
          </p:nvPr>
        </p:nvGraphicFramePr>
        <p:xfrm>
          <a:off x="4415590" y="1648325"/>
          <a:ext cx="4535906" cy="326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390524"/>
              </p:ext>
            </p:extLst>
          </p:nvPr>
        </p:nvGraphicFramePr>
        <p:xfrm>
          <a:off x="236306" y="1756612"/>
          <a:ext cx="4239440" cy="3152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6552" y="5438775"/>
            <a:ext cx="7458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is more viscous than elastic in </a:t>
            </a:r>
            <a:r>
              <a:rPr lang="en-US" sz="3200" dirty="0" err="1" smtClean="0"/>
              <a:t>NaCl</a:t>
            </a:r>
            <a:r>
              <a:rPr lang="en-US" sz="3200" dirty="0" smtClean="0"/>
              <a:t> brine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9679" y="338707"/>
            <a:ext cx="7303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Rheological Behavior of </a:t>
            </a:r>
            <a:r>
              <a:rPr lang="en-US" sz="2800" dirty="0" smtClean="0"/>
              <a:t>1% </a:t>
            </a:r>
            <a:r>
              <a:rPr lang="en-US" sz="2800" dirty="0"/>
              <a:t>ZA blend in </a:t>
            </a:r>
            <a:r>
              <a:rPr lang="en-US" sz="2800" dirty="0" err="1" smtClean="0"/>
              <a:t>SeaWater</a:t>
            </a:r>
            <a:endParaRPr lang="en-US" sz="2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0196306"/>
              </p:ext>
            </p:extLst>
          </p:nvPr>
        </p:nvGraphicFramePr>
        <p:xfrm>
          <a:off x="4291263" y="1465707"/>
          <a:ext cx="4788568" cy="368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717916"/>
              </p:ext>
            </p:extLst>
          </p:nvPr>
        </p:nvGraphicFramePr>
        <p:xfrm>
          <a:off x="245437" y="1656398"/>
          <a:ext cx="4529889" cy="3140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4350" y="5575994"/>
            <a:ext cx="8334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becomes dominant elastic at high frequencies in SW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498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3451" y="657225"/>
            <a:ext cx="42652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Remarks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8899" y="1307918"/>
            <a:ext cx="7410726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pPr>
              <a:buFont typeface="Arial"/>
              <a:buChar char="•"/>
            </a:pPr>
            <a:r>
              <a:rPr lang="en-US" dirty="0" smtClean="0"/>
              <a:t> </a:t>
            </a:r>
            <a:r>
              <a:rPr lang="en-US" sz="2400" b="1" dirty="0"/>
              <a:t>Both blends insensitive to </a:t>
            </a:r>
            <a:r>
              <a:rPr lang="en-US" sz="2400" b="1" dirty="0" err="1"/>
              <a:t>NaCl</a:t>
            </a:r>
            <a:r>
              <a:rPr lang="en-US" sz="2400" b="1" dirty="0"/>
              <a:t> content. Hardness lowers CMC and produces viscoelasticity for </a:t>
            </a:r>
            <a:r>
              <a:rPr lang="en-US" sz="2400" b="1" dirty="0" err="1"/>
              <a:t>ZAblend</a:t>
            </a:r>
            <a:r>
              <a:rPr lang="en-US" sz="2400" b="1" dirty="0"/>
              <a:t> but not ZAC blend.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2800" b="1" dirty="0" smtClean="0"/>
              <a:t>Future Work</a:t>
            </a:r>
          </a:p>
          <a:p>
            <a:endParaRPr lang="en-US" sz="2800" b="1" dirty="0" smtClean="0"/>
          </a:p>
          <a:p>
            <a:r>
              <a:rPr lang="en-US" sz="2400" b="1" dirty="0" smtClean="0"/>
              <a:t>Measure rheological behavior, </a:t>
            </a:r>
            <a:r>
              <a:rPr lang="en-US" sz="2400" b="1" dirty="0"/>
              <a:t>of system selected from phase behavior test at reservoir </a:t>
            </a:r>
            <a:r>
              <a:rPr lang="en-US" sz="2400" b="1" dirty="0" smtClean="0"/>
              <a:t>conditions, from CMC to higher concentration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Investigate effect of</a:t>
            </a:r>
          </a:p>
          <a:p>
            <a:pPr lvl="2"/>
            <a:r>
              <a:rPr lang="en-US" sz="2400" b="1" dirty="0" smtClean="0"/>
              <a:t>Salinity</a:t>
            </a:r>
          </a:p>
          <a:p>
            <a:pPr lvl="2"/>
            <a:r>
              <a:rPr lang="en-US" sz="2400" b="1" dirty="0" smtClean="0"/>
              <a:t>Surfactant ratios in blends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9453" y="1624263"/>
            <a:ext cx="388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      </a:t>
            </a:r>
          </a:p>
          <a:p>
            <a:r>
              <a:rPr lang="en-US" sz="4000" b="1" dirty="0" smtClean="0"/>
              <a:t>          END</a:t>
            </a:r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21305" y="14678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48510" y="-492442"/>
            <a:ext cx="7688179" cy="723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Objective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Set up and confirm operation of donated instrument from ExxonMobil for measuring CMC. Measure CMC of solutions which become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viscoelastic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at </a:t>
            </a:r>
            <a:r>
              <a:rPr lang="en-US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higher concentrations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</a:t>
            </a:r>
            <a:r>
              <a:rPr lang="en-US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generate strong foams in porous media.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Background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As shown in a previous presentation, 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here is a zwitterionic-anionic (Z-A) blend that formed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visco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-elastic solutions in the presence of divalent ions. It also was tested in a sand pack and produced strong foams with apparent viscosities at 94°C.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95375"/>
            <a:ext cx="198120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47800"/>
            <a:ext cx="3810000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67400" y="374604"/>
                <a:ext cx="31242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>
                          <a:latin typeface="Cambria Math"/>
                        </a:rPr>
                        <m:t>𝑾𝒆𝒊𝒈𝒉𝒕</m:t>
                      </m:r>
                      <m:r>
                        <a:rPr lang="en-US" sz="1200" b="1" i="1">
                          <a:latin typeface="Cambria Math"/>
                        </a:rPr>
                        <m:t>−</m:t>
                      </m:r>
                      <m:r>
                        <a:rPr lang="en-US" sz="1200" b="1" i="1">
                          <a:latin typeface="Cambria Math"/>
                        </a:rPr>
                        <m:t>𝑩𝒖𝒐𝒚𝒂𝒏𝒄𝒚</m:t>
                      </m:r>
                      <m:r>
                        <a:rPr lang="en-US" sz="1200" b="1" i="1">
                          <a:latin typeface="Cambria Math"/>
                        </a:rPr>
                        <m:t>−</m:t>
                      </m:r>
                      <m:r>
                        <a:rPr lang="en-US" sz="1200" b="1" i="1">
                          <a:latin typeface="Cambria Math"/>
                        </a:rPr>
                        <m:t>𝒄𝒂𝒑𝒊𝒍𝒂𝒓𝒚</m:t>
                      </m:r>
                      <m:r>
                        <a:rPr lang="en-US" sz="1200" b="1" i="1">
                          <a:latin typeface="Cambria Math"/>
                        </a:rPr>
                        <m:t> </m:t>
                      </m:r>
                      <m:r>
                        <a:rPr lang="en-US" sz="1200" b="1" i="1">
                          <a:latin typeface="Cambria Math"/>
                        </a:rPr>
                        <m:t>𝒇𝒐𝒓</m:t>
                      </m:r>
                      <m:r>
                        <a:rPr lang="en-US" sz="1200" b="1" i="1">
                          <a:latin typeface="Cambria Math"/>
                        </a:rPr>
                        <m:t>=</m:t>
                      </m:r>
                      <m:r>
                        <a:rPr lang="en-US" sz="12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1200" dirty="0"/>
              </a:p>
              <a:p>
                <a:endParaRPr lang="en-US" dirty="0"/>
              </a:p>
            </p:txBody>
          </p:sp>
        </mc:Choice>
        <mc:Fallback xmlns:mv="urn:schemas-microsoft-com:mac:vml"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74604"/>
                <a:ext cx="3124200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867400" y="685850"/>
                <a:ext cx="3124200" cy="2318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𝜶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𝑽𝒈</m:t>
                    </m:r>
                    <m:r>
                      <a:rPr lang="en-US" b="1" i="1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𝝆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𝜷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𝑽𝒈</m:t>
                    </m:r>
                    <m:r>
                      <a:rPr lang="en-US" b="1" i="1">
                        <a:latin typeface="Cambria Math"/>
                      </a:rPr>
                      <m:t>−</m:t>
                    </m:r>
                    <m:r>
                      <a:rPr lang="en-US" b="1" i="1">
                        <a:latin typeface="Cambria Math"/>
                      </a:rPr>
                      <m:t>𝟐</m:t>
                    </m:r>
                    <m:r>
                      <a:rPr lang="en-US" b="1" i="1">
                        <a:latin typeface="Cambria Math"/>
                      </a:rPr>
                      <m:t>𝝅</m:t>
                    </m:r>
                    <m:r>
                      <a:rPr lang="en-US" b="1" i="1">
                        <a:latin typeface="Cambria Math"/>
                      </a:rPr>
                      <m:t>𝒓</m:t>
                    </m:r>
                    <m:r>
                      <a:rPr lang="en-US" b="1" i="1">
                        <a:latin typeface="Cambria Math"/>
                      </a:rPr>
                      <m:t>𝝈</m:t>
                    </m:r>
                    <m:r>
                      <a:rPr lang="en-US" b="1" i="1">
                        <a:latin typeface="Cambria Math"/>
                      </a:rPr>
                      <m:t>𝒇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US" b="1" dirty="0"/>
                  <a:t>    </a:t>
                </a:r>
                <a:endParaRPr lang="en-US" b="1" dirty="0" smtClean="0"/>
              </a:p>
              <a:p>
                <a:endParaRPr lang="en-US" b="1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𝛼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is drop phase,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𝛽</m:t>
                    </m:r>
                  </m:oMath>
                </a14:m>
                <a:r>
                  <a:rPr lang="en-US" dirty="0"/>
                  <a:t> is the phase that drop is releasing inside it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𝛽</m:t>
                    </m:r>
                  </m:oMath>
                </a14:m>
                <a:r>
                  <a:rPr lang="en-US" dirty="0"/>
                  <a:t> is air. 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2r:the </a:t>
                </a:r>
                <a:r>
                  <a:rPr lang="en-US" dirty="0"/>
                  <a:t>diameter of </a:t>
                </a:r>
                <a:r>
                  <a:rPr lang="en-US" dirty="0" smtClean="0"/>
                  <a:t>capillary.</a:t>
                </a:r>
              </a:p>
              <a:p>
                <a:r>
                  <a:rPr lang="en-US" dirty="0"/>
                  <a:t>f</a:t>
                </a:r>
                <a:r>
                  <a:rPr lang="en-US" dirty="0" smtClean="0"/>
                  <a:t>:correction </a:t>
                </a:r>
                <a:r>
                  <a:rPr lang="en-US" dirty="0"/>
                  <a:t>factor</a:t>
                </a:r>
              </a:p>
            </p:txBody>
          </p:sp>
        </mc:Choice>
        <mc:Fallback xmlns:mv="urn:schemas-microsoft-com:mac:vml"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685850"/>
                <a:ext cx="3124200" cy="2318648"/>
              </a:xfrm>
              <a:prstGeom prst="rect">
                <a:avLst/>
              </a:prstGeom>
              <a:blipFill rotWithShape="1">
                <a:blip r:embed="rId5"/>
                <a:stretch>
                  <a:fillRect l="-1758" b="-3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 descr="LAUDA TVT!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43892"/>
            <a:ext cx="3295650" cy="2980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3200" y="241300"/>
            <a:ext cx="565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/>
                <a:cs typeface="Arial"/>
              </a:rPr>
              <a:t>Drop Volume Apparatus for Measuring</a:t>
            </a:r>
          </a:p>
          <a:p>
            <a:r>
              <a:rPr lang="en-US" sz="2000" b="1" dirty="0" smtClean="0">
                <a:latin typeface="Arial"/>
                <a:cs typeface="Arial"/>
              </a:rPr>
              <a:t>Surface Tension vs. Concentration and CMC</a:t>
            </a:r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43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1535279"/>
            <a:ext cx="9144000" cy="3938681"/>
            <a:chOff x="0" y="740525"/>
            <a:chExt cx="9144000" cy="354154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6691" t="33120" r="56945" b="40000"/>
            <a:stretch>
              <a:fillRect/>
            </a:stretch>
          </p:blipFill>
          <p:spPr bwMode="auto">
            <a:xfrm>
              <a:off x="0" y="1380744"/>
              <a:ext cx="9144000" cy="2048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3924300" y="3451838"/>
              <a:ext cx="3517900" cy="830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C</a:t>
              </a:r>
              <a:r>
                <a:rPr lang="en-US" dirty="0" smtClean="0">
                  <a:latin typeface="Arial"/>
                  <a:cs typeface="Arial"/>
                </a:rPr>
                <a:t>ritical </a:t>
              </a:r>
              <a:r>
                <a:rPr lang="en-US" b="1" dirty="0" smtClean="0">
                  <a:latin typeface="Arial"/>
                  <a:cs typeface="Arial"/>
                </a:rPr>
                <a:t>W</a:t>
              </a:r>
              <a:r>
                <a:rPr lang="en-US" dirty="0" smtClean="0">
                  <a:latin typeface="Arial"/>
                  <a:cs typeface="Arial"/>
                </a:rPr>
                <a:t>orm  </a:t>
              </a:r>
              <a:r>
                <a:rPr lang="en-US" b="1" dirty="0" smtClean="0">
                  <a:latin typeface="Arial"/>
                  <a:cs typeface="Arial"/>
                </a:rPr>
                <a:t>M</a:t>
              </a:r>
              <a:r>
                <a:rPr lang="en-US" dirty="0" smtClean="0">
                  <a:latin typeface="Arial"/>
                  <a:cs typeface="Arial"/>
                </a:rPr>
                <a:t>icelle </a:t>
              </a:r>
              <a:r>
                <a:rPr lang="en-US" b="1" dirty="0" err="1" smtClean="0">
                  <a:latin typeface="Arial"/>
                  <a:cs typeface="Arial"/>
                </a:rPr>
                <a:t>C</a:t>
              </a:r>
              <a:r>
                <a:rPr lang="en-US" dirty="0" err="1" smtClean="0">
                  <a:latin typeface="Arial"/>
                  <a:cs typeface="Arial"/>
                </a:rPr>
                <a:t>oncen</a:t>
              </a:r>
              <a:r>
                <a:rPr lang="en-US" dirty="0" smtClean="0">
                  <a:latin typeface="Arial"/>
                  <a:cs typeface="Arial"/>
                </a:rPr>
                <a:t>-</a:t>
              </a:r>
            </a:p>
            <a:p>
              <a:r>
                <a:rPr lang="en-US" dirty="0" err="1" smtClean="0">
                  <a:latin typeface="Arial"/>
                  <a:cs typeface="Arial"/>
                </a:rPr>
                <a:t>tration</a:t>
              </a:r>
              <a:r>
                <a:rPr lang="en-US" dirty="0" smtClean="0">
                  <a:latin typeface="Arial"/>
                  <a:cs typeface="Arial"/>
                </a:rPr>
                <a:t>: micelles start to elongate</a:t>
              </a:r>
            </a:p>
            <a:p>
              <a:r>
                <a:rPr lang="en-US" dirty="0" smtClean="0">
                  <a:latin typeface="Arial"/>
                  <a:cs typeface="Arial"/>
                </a:rPr>
                <a:t> </a:t>
              </a:r>
              <a:endParaRPr lang="en-US" dirty="0">
                <a:latin typeface="Arial"/>
                <a:cs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3142" y="740525"/>
              <a:ext cx="3541942" cy="590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Entangled wormlike micelles impart  viscoelasticity 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>
            <a:off x="7888706" y="1869423"/>
            <a:ext cx="268705" cy="50079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71774" y="6457890"/>
            <a:ext cx="6423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The British Society of Rheology, 2008 (http://2 </a:t>
            </a:r>
            <a:r>
              <a:rPr lang="en-US" sz="900" dirty="0">
                <a:hlinkClick r:id="rId3"/>
              </a:rPr>
              <a:t>www.bsr.org.uk</a:t>
            </a:r>
            <a:r>
              <a:rPr lang="en-US" sz="900" dirty="0" smtClean="0"/>
              <a:t>) </a:t>
            </a:r>
            <a:r>
              <a:rPr lang="en-US" sz="900" dirty="0"/>
              <a:t>J. P. Rothstein, Rheology Reviews 2008, 1 - 46</a:t>
            </a:r>
            <a:r>
              <a:rPr lang="en-US" sz="900" dirty="0" smtClean="0"/>
              <a:t>. http://stratingh.eldoc.ub.rug.nl/FILES/root/1998/JCollIntfSciBijma/1998JColloidInterfaceSciBijma.PDF</a:t>
            </a:r>
            <a:endParaRPr lang="en-US" sz="900" dirty="0"/>
          </a:p>
        </p:txBody>
      </p:sp>
      <p:sp>
        <p:nvSpPr>
          <p:cNvPr id="16" name="Rectangle 15"/>
          <p:cNvSpPr/>
          <p:nvPr/>
        </p:nvSpPr>
        <p:spPr>
          <a:xfrm>
            <a:off x="219177" y="176282"/>
            <a:ext cx="79262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Transitions from Spherical Micelles </a:t>
            </a:r>
          </a:p>
          <a:p>
            <a:pPr algn="ctr"/>
            <a:r>
              <a:rPr lang="en-US" sz="3200" b="1" dirty="0" smtClean="0">
                <a:solidFill>
                  <a:srgbClr val="00B050"/>
                </a:solidFill>
              </a:rPr>
              <a:t>to </a:t>
            </a:r>
            <a:r>
              <a:rPr lang="en-US" sz="3200" b="1" dirty="0" err="1" smtClean="0">
                <a:solidFill>
                  <a:srgbClr val="00B050"/>
                </a:solidFill>
              </a:rPr>
              <a:t>Viscoelastic</a:t>
            </a:r>
            <a:r>
              <a:rPr lang="en-US" sz="3200" b="1" dirty="0" smtClean="0">
                <a:solidFill>
                  <a:srgbClr val="00B050"/>
                </a:solidFill>
              </a:rPr>
              <a:t> Solution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378" y="372979"/>
            <a:ext cx="8999621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+mj-lt"/>
                <a:cs typeface="Arial"/>
              </a:rPr>
              <a:t>Strategies</a:t>
            </a:r>
            <a:r>
              <a:rPr lang="en-US" sz="3200" b="1" dirty="0" smtClean="0">
                <a:solidFill>
                  <a:srgbClr val="00B050"/>
                </a:solidFill>
                <a:latin typeface="+mj-lt"/>
              </a:rPr>
              <a:t> and Test Plan</a:t>
            </a:r>
          </a:p>
          <a:p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400" b="1" dirty="0" smtClean="0"/>
              <a:t> One objective is to achieve </a:t>
            </a:r>
            <a:r>
              <a:rPr lang="en-US" sz="2400" b="1" dirty="0" err="1" smtClean="0"/>
              <a:t>viscoelastic</a:t>
            </a:r>
            <a:r>
              <a:rPr lang="en-US" sz="2400" b="1" dirty="0" smtClean="0"/>
              <a:t> solutions which form strong foams at low surfactant concentrations.  For this purpose it is desirable to form </a:t>
            </a:r>
            <a:r>
              <a:rPr lang="en-US" sz="2400" b="1" dirty="0" err="1" smtClean="0"/>
              <a:t>viscoelastic</a:t>
            </a:r>
            <a:r>
              <a:rPr lang="en-US" sz="2400" b="1" dirty="0" smtClean="0"/>
              <a:t> solutions at concentrations not far above the CMC.</a:t>
            </a:r>
          </a:p>
          <a:p>
            <a:endParaRPr lang="en-US" sz="2400" b="1" dirty="0" smtClean="0"/>
          </a:p>
          <a:p>
            <a:pPr>
              <a:buFont typeface="Arial"/>
              <a:buChar char="•"/>
            </a:pPr>
            <a:r>
              <a:rPr lang="en-US" sz="2400" b="1" dirty="0" smtClean="0"/>
              <a:t> Measure </a:t>
            </a:r>
            <a:r>
              <a:rPr lang="en-US" sz="2400" b="1" dirty="0" err="1" smtClean="0"/>
              <a:t>CMCs</a:t>
            </a:r>
            <a:r>
              <a:rPr lang="en-US" sz="2400" b="1" dirty="0" smtClean="0"/>
              <a:t>  for selected blends of A, Z, C in DIW, sea water with divalent </a:t>
            </a:r>
            <a:r>
              <a:rPr lang="en-US" sz="2400" b="1" dirty="0" err="1" smtClean="0"/>
              <a:t>cations</a:t>
            </a:r>
            <a:r>
              <a:rPr lang="en-US" sz="2400" b="1" dirty="0" smtClean="0"/>
              <a:t> (SW), and </a:t>
            </a:r>
            <a:r>
              <a:rPr lang="en-US" sz="2400" b="1" dirty="0" err="1" smtClean="0"/>
              <a:t>NaCl</a:t>
            </a:r>
            <a:r>
              <a:rPr lang="en-US" sz="2400" b="1" dirty="0" smtClean="0"/>
              <a:t> solution with same ionic strength as sea water (SWIS).</a:t>
            </a:r>
          </a:p>
          <a:p>
            <a:pPr>
              <a:buFont typeface="Arial"/>
              <a:buChar char="•"/>
            </a:pPr>
            <a:endParaRPr lang="en-US" sz="2400" b="1" dirty="0" smtClean="0"/>
          </a:p>
          <a:p>
            <a:pPr>
              <a:buFont typeface="Arial"/>
              <a:buChar char="•"/>
            </a:pPr>
            <a:r>
              <a:rPr lang="en-US" sz="2400" b="1" dirty="0" smtClean="0"/>
              <a:t> Conduct </a:t>
            </a:r>
            <a:r>
              <a:rPr lang="en-US" sz="2400" b="1" dirty="0" err="1" smtClean="0"/>
              <a:t>rheology</a:t>
            </a:r>
            <a:r>
              <a:rPr lang="en-US" sz="2400" b="1" dirty="0" smtClean="0"/>
              <a:t> measurements at concentrations above CMC to determine when </a:t>
            </a:r>
            <a:r>
              <a:rPr lang="en-US" sz="2400" b="1" dirty="0" err="1" smtClean="0"/>
              <a:t>viscoelastic</a:t>
            </a:r>
            <a:r>
              <a:rPr lang="en-US" sz="2400" b="1" dirty="0" smtClean="0"/>
              <a:t> behavior first appears (in progress).</a:t>
            </a:r>
          </a:p>
          <a:p>
            <a:pPr>
              <a:buFont typeface="Arial"/>
              <a:buChar char="•"/>
            </a:pPr>
            <a:endParaRPr lang="en-US" sz="2000" b="1" dirty="0" smtClean="0"/>
          </a:p>
          <a:p>
            <a:pPr lvl="4"/>
            <a:endParaRPr lang="en-US" sz="2000" dirty="0" smtClean="0"/>
          </a:p>
          <a:p>
            <a:pPr marL="0" lvl="4"/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044373"/>
              </p:ext>
            </p:extLst>
          </p:nvPr>
        </p:nvGraphicFramePr>
        <p:xfrm>
          <a:off x="1022684" y="1207168"/>
          <a:ext cx="6553200" cy="4101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29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49668"/>
              </p:ext>
            </p:extLst>
          </p:nvPr>
        </p:nvGraphicFramePr>
        <p:xfrm>
          <a:off x="1343526" y="886327"/>
          <a:ext cx="6781800" cy="44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23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52688" y="3022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09721"/>
              </p:ext>
            </p:extLst>
          </p:nvPr>
        </p:nvGraphicFramePr>
        <p:xfrm>
          <a:off x="742615" y="1100358"/>
          <a:ext cx="6934199" cy="3077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609600"/>
                <a:gridCol w="838200"/>
                <a:gridCol w="838200"/>
                <a:gridCol w="914400"/>
                <a:gridCol w="685800"/>
                <a:gridCol w="761999"/>
              </a:tblGrid>
              <a:tr h="2783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Surfactant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CMC, </a:t>
                      </a:r>
                      <a:r>
                        <a:rPr lang="en-US" sz="1200" dirty="0" err="1">
                          <a:effectLst/>
                        </a:rPr>
                        <a:t>mM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IFT, </a:t>
                      </a:r>
                      <a:r>
                        <a:rPr lang="en-US" sz="900" dirty="0">
                          <a:effectLst/>
                        </a:rPr>
                        <a:t>dynes/cm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</a:rPr>
                        <a:t>DI Water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NaCl</a:t>
                      </a: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=</a:t>
                      </a:r>
                      <a:r>
                        <a:rPr lang="en-US" sz="12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SWis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SeaWater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>
                          <a:effectLst/>
                        </a:rPr>
                        <a:t>DI Water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NaCl</a:t>
                      </a:r>
                      <a:r>
                        <a:rPr lang="en-US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=</a:t>
                      </a:r>
                      <a:r>
                        <a:rPr lang="en-US" sz="1200" b="1" dirty="0" err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SWis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err="1">
                          <a:effectLst/>
                        </a:rPr>
                        <a:t>SeaWater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98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2:1:0         Z:A:C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0.9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0.5*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15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4:2:1         </a:t>
                      </a:r>
                      <a:r>
                        <a:rPr lang="en-US" sz="1600" dirty="0" smtClean="0">
                          <a:effectLst/>
                        </a:rPr>
                        <a:t>Z:A:C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effectLst/>
                        </a:rPr>
                        <a:t>0.6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0.7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  <a:effectLst/>
                        </a:rPr>
                        <a:t>28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</a:rPr>
                        <a:t>28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effectLst/>
                        </a:rPr>
                        <a:t>28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1532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 Viscoelastic solution at 1% weight concentration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3700" y="4659719"/>
            <a:ext cx="808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726" y="192504"/>
            <a:ext cx="6051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Summary Of Test Results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1200" y="4457700"/>
            <a:ext cx="74302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 Hardness produces decrease in both CMC and IFT at CMC </a:t>
            </a:r>
          </a:p>
          <a:p>
            <a:r>
              <a:rPr lang="en-US" sz="2000" b="1" dirty="0" smtClean="0">
                <a:latin typeface="Arial"/>
                <a:cs typeface="Arial"/>
              </a:rPr>
              <a:t>	for 2:1 ZA blend</a:t>
            </a:r>
          </a:p>
          <a:p>
            <a:pPr>
              <a:buFont typeface="Arial"/>
              <a:buChar char="•"/>
            </a:pPr>
            <a:endParaRPr lang="en-US" sz="2000" b="1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 ZAC blend is insensitive to salinity and hardness</a:t>
            </a:r>
            <a:endParaRPr lang="en-US" sz="2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89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1586" y="207058"/>
            <a:ext cx="848061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Rheological Behavior of 1% ZA blend in DI Water</a:t>
            </a:r>
          </a:p>
          <a:p>
            <a:r>
              <a:rPr lang="en-US" dirty="0" smtClean="0"/>
              <a:t>ZA –failed to show viscoelasticity</a:t>
            </a:r>
          </a:p>
          <a:p>
            <a:r>
              <a:rPr lang="en-US" dirty="0" smtClean="0"/>
              <a:t>G’ and G’’ and phase angle for the Surfactant solution(ZA) in </a:t>
            </a:r>
            <a:r>
              <a:rPr lang="en-US" b="1" dirty="0" smtClean="0"/>
              <a:t>DI water  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337020"/>
              </p:ext>
            </p:extLst>
          </p:nvPr>
        </p:nvGraphicFramePr>
        <p:xfrm>
          <a:off x="1" y="2105526"/>
          <a:ext cx="4211053" cy="368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218257"/>
              </p:ext>
            </p:extLst>
          </p:nvPr>
        </p:nvGraphicFramePr>
        <p:xfrm>
          <a:off x="4211054" y="2165685"/>
          <a:ext cx="4728409" cy="326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3913</TotalTime>
  <Words>505</Words>
  <Application>Microsoft Office PowerPoint</Application>
  <PresentationFormat>On-screen Show (4:3)</PresentationFormat>
  <Paragraphs>127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Mima</dc:creator>
  <cp:lastModifiedBy>Vaio</cp:lastModifiedBy>
  <cp:revision>37</cp:revision>
  <dcterms:created xsi:type="dcterms:W3CDTF">2012-04-22T16:19:18Z</dcterms:created>
  <dcterms:modified xsi:type="dcterms:W3CDTF">2012-04-22T21:44:30Z</dcterms:modified>
</cp:coreProperties>
</file>